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xlsx" ContentType="application/vnd.openxmlformats-officedocument.spreadsheetml.sheet"/>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charts/chart3.xml" ContentType="application/vnd.openxmlformats-officedocument.drawingml.chart+xml"/>
  <Override PartName="/ppt/notesSlides/notesSlide25.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0"/>
  </p:notesMasterIdLst>
  <p:handoutMasterIdLst>
    <p:handoutMasterId r:id="rId41"/>
  </p:handoutMasterIdLst>
  <p:sldIdLst>
    <p:sldId id="336" r:id="rId3"/>
    <p:sldId id="379" r:id="rId4"/>
    <p:sldId id="338" r:id="rId5"/>
    <p:sldId id="370" r:id="rId6"/>
    <p:sldId id="340" r:id="rId7"/>
    <p:sldId id="341" r:id="rId8"/>
    <p:sldId id="375" r:id="rId9"/>
    <p:sldId id="342" r:id="rId10"/>
    <p:sldId id="343" r:id="rId11"/>
    <p:sldId id="344" r:id="rId12"/>
    <p:sldId id="345" r:id="rId13"/>
    <p:sldId id="346" r:id="rId14"/>
    <p:sldId id="347" r:id="rId15"/>
    <p:sldId id="348" r:id="rId16"/>
    <p:sldId id="349" r:id="rId17"/>
    <p:sldId id="350" r:id="rId18"/>
    <p:sldId id="351" r:id="rId19"/>
    <p:sldId id="371" r:id="rId20"/>
    <p:sldId id="353" r:id="rId21"/>
    <p:sldId id="354" r:id="rId22"/>
    <p:sldId id="355" r:id="rId23"/>
    <p:sldId id="356" r:id="rId24"/>
    <p:sldId id="357" r:id="rId25"/>
    <p:sldId id="380" r:id="rId26"/>
    <p:sldId id="359" r:id="rId27"/>
    <p:sldId id="360" r:id="rId28"/>
    <p:sldId id="361" r:id="rId29"/>
    <p:sldId id="362" r:id="rId30"/>
    <p:sldId id="363" r:id="rId31"/>
    <p:sldId id="364" r:id="rId32"/>
    <p:sldId id="365" r:id="rId33"/>
    <p:sldId id="366" r:id="rId34"/>
    <p:sldId id="367" r:id="rId35"/>
    <p:sldId id="368" r:id="rId36"/>
    <p:sldId id="369" r:id="rId37"/>
    <p:sldId id="377" r:id="rId38"/>
    <p:sldId id="374" r:id="rId39"/>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336"/>
            <p14:sldId id="379"/>
            <p14:sldId id="338"/>
            <p14:sldId id="370"/>
            <p14:sldId id="340"/>
            <p14:sldId id="341"/>
            <p14:sldId id="375"/>
            <p14:sldId id="342"/>
            <p14:sldId id="343"/>
            <p14:sldId id="344"/>
            <p14:sldId id="345"/>
            <p14:sldId id="346"/>
            <p14:sldId id="347"/>
            <p14:sldId id="348"/>
            <p14:sldId id="349"/>
            <p14:sldId id="350"/>
            <p14:sldId id="351"/>
            <p14:sldId id="371"/>
            <p14:sldId id="353"/>
            <p14:sldId id="354"/>
            <p14:sldId id="355"/>
            <p14:sldId id="356"/>
            <p14:sldId id="357"/>
            <p14:sldId id="380"/>
            <p14:sldId id="359"/>
            <p14:sldId id="360"/>
            <p14:sldId id="361"/>
            <p14:sldId id="362"/>
            <p14:sldId id="363"/>
            <p14:sldId id="364"/>
            <p14:sldId id="365"/>
            <p14:sldId id="366"/>
            <p14:sldId id="367"/>
            <p14:sldId id="368"/>
            <p14:sldId id="369"/>
            <p14:sldId id="377"/>
            <p14:sldId id="374"/>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63F"/>
    <a:srgbClr val="84AFB6"/>
    <a:srgbClr val="327A86"/>
    <a:srgbClr val="FF6600"/>
    <a:srgbClr val="BBE0E3"/>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42" autoAdjust="0"/>
    <p:restoredTop sz="73000" autoAdjust="0"/>
  </p:normalViewPr>
  <p:slideViewPr>
    <p:cSldViewPr>
      <p:cViewPr>
        <p:scale>
          <a:sx n="99" d="100"/>
          <a:sy n="99" d="100"/>
        </p:scale>
        <p:origin x="1552" y="144"/>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Arbeitsblat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Arbeitsblat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Arbeitsblat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Arbeitsblat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Arbeitsblat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xmlns:c16r2="http://schemas.microsoft.com/office/drawing/2015/06/chart">
              <c:ext xmlns:c16="http://schemas.microsoft.com/office/drawing/2014/chart" uri="{C3380CC4-5D6E-409C-BE32-E72D297353CC}">
                <c16:uniqueId val="{00000001-B288-44F5-B09F-FFD30862EAAC}"/>
              </c:ext>
            </c:extLst>
          </c:dPt>
          <c:dPt>
            <c:idx val="2"/>
            <c:bubble3D val="0"/>
            <c:spPr>
              <a:solidFill>
                <a:srgbClr val="FFFF00"/>
              </a:solidFill>
            </c:spPr>
            <c:extLst xmlns:c16r2="http://schemas.microsoft.com/office/drawing/2015/06/chart">
              <c:ext xmlns:c16="http://schemas.microsoft.com/office/drawing/2014/chart" uri="{C3380CC4-5D6E-409C-BE32-E72D297353CC}">
                <c16:uniqueId val="{00000003-B288-44F5-B09F-FFD30862EAAC}"/>
              </c:ext>
            </c:extLst>
          </c:dPt>
          <c:dLbls>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1258.0</c:v>
                </c:pt>
                <c:pt idx="1">
                  <c:v>1814.0</c:v>
                </c:pt>
                <c:pt idx="2">
                  <c:v>67.0</c:v>
                </c:pt>
              </c:numCache>
            </c:numRef>
          </c:val>
          <c:extLst xmlns:c16r2="http://schemas.microsoft.com/office/drawing/2015/06/chart">
            <c:ext xmlns:c16="http://schemas.microsoft.com/office/drawing/2014/chart" uri="{C3380CC4-5D6E-409C-BE32-E72D297353CC}">
              <c16:uniqueId val="{00000004-B288-44F5-B09F-FFD30862EAAC}"/>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
          <c:h val="0.258974879984095"/>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xmlns:c16r2="http://schemas.microsoft.com/office/drawing/2015/06/chart">
              <c:ext xmlns:c16="http://schemas.microsoft.com/office/drawing/2014/chart" uri="{C3380CC4-5D6E-409C-BE32-E72D297353CC}">
                <c16:uniqueId val="{00000001-7D1B-4A33-9E32-5E41DB792325}"/>
              </c:ext>
            </c:extLst>
          </c:dPt>
          <c:dPt>
            <c:idx val="2"/>
            <c:bubble3D val="0"/>
            <c:spPr>
              <a:solidFill>
                <a:srgbClr val="FFFF00"/>
              </a:solidFill>
            </c:spPr>
            <c:extLst xmlns:c16r2="http://schemas.microsoft.com/office/drawing/2015/06/chart">
              <c:ext xmlns:c16="http://schemas.microsoft.com/office/drawing/2014/chart" uri="{C3380CC4-5D6E-409C-BE32-E72D297353CC}">
                <c16:uniqueId val="{00000003-7D1B-4A33-9E32-5E41DB792325}"/>
              </c:ext>
            </c:extLst>
          </c:dPt>
          <c:dLbls>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1479.0</c:v>
                </c:pt>
                <c:pt idx="1">
                  <c:v>1399.0</c:v>
                </c:pt>
                <c:pt idx="2">
                  <c:v>243.0</c:v>
                </c:pt>
              </c:numCache>
            </c:numRef>
          </c:val>
          <c:extLst xmlns:c16r2="http://schemas.microsoft.com/office/drawing/2015/06/chart">
            <c:ext xmlns:c16="http://schemas.microsoft.com/office/drawing/2014/chart" uri="{C3380CC4-5D6E-409C-BE32-E72D297353CC}">
              <c16:uniqueId val="{00000004-7D1B-4A33-9E32-5E41DB792325}"/>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
          <c:h val="0.258974879984095"/>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xmlns:c16r2="http://schemas.microsoft.com/office/drawing/2015/06/chart">
              <c:ext xmlns:c16="http://schemas.microsoft.com/office/drawing/2014/chart" uri="{C3380CC4-5D6E-409C-BE32-E72D297353CC}">
                <c16:uniqueId val="{00000001-0B8B-4650-A447-0767977D2359}"/>
              </c:ext>
            </c:extLst>
          </c:dPt>
          <c:dPt>
            <c:idx val="2"/>
            <c:bubble3D val="0"/>
            <c:spPr>
              <a:solidFill>
                <a:srgbClr val="FFFF00"/>
              </a:solidFill>
            </c:spPr>
            <c:extLst xmlns:c16r2="http://schemas.microsoft.com/office/drawing/2015/06/chart">
              <c:ext xmlns:c16="http://schemas.microsoft.com/office/drawing/2014/chart" uri="{C3380CC4-5D6E-409C-BE32-E72D297353CC}">
                <c16:uniqueId val="{00000003-0B8B-4650-A447-0767977D2359}"/>
              </c:ext>
            </c:extLst>
          </c:dPt>
          <c:dLbls>
            <c:dLbl>
              <c:idx val="0"/>
              <c:layout>
                <c:manualLayout>
                  <c:x val="0.0232227587239482"/>
                  <c:y val="-0.010693523369198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4-0B8B-4650-A447-0767977D2359}"/>
                </c:ext>
                <c:ext xmlns:c15="http://schemas.microsoft.com/office/drawing/2012/chart" uri="{CE6537A1-D6FC-4f65-9D91-7224C49458BB}"/>
              </c:extLst>
            </c:dLbl>
            <c:dLbl>
              <c:idx val="2"/>
              <c:layout>
                <c:manualLayout>
                  <c:x val="-0.0163867830234448"/>
                  <c:y val="-0.010693523369198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0B8B-4650-A447-0767977D2359}"/>
                </c:ext>
                <c:ext xmlns:c15="http://schemas.microsoft.com/office/drawing/2012/chart" uri="{CE6537A1-D6FC-4f65-9D91-7224C49458BB}"/>
              </c:extLst>
            </c:dLbl>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106.0</c:v>
                </c:pt>
                <c:pt idx="1">
                  <c:v>2962.0</c:v>
                </c:pt>
                <c:pt idx="2">
                  <c:v>71.0</c:v>
                </c:pt>
              </c:numCache>
            </c:numRef>
          </c:val>
          <c:extLst xmlns:c16r2="http://schemas.microsoft.com/office/drawing/2015/06/chart">
            <c:ext xmlns:c16="http://schemas.microsoft.com/office/drawing/2014/chart" uri="{C3380CC4-5D6E-409C-BE32-E72D297353CC}">
              <c16:uniqueId val="{00000005-0B8B-4650-A447-0767977D2359}"/>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
          <c:h val="0.258974879984095"/>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Blatt1!$B$1</c:f>
              <c:strCache>
                <c:ptCount val="1"/>
                <c:pt idx="0">
                  <c:v>Gewählte Antworten</c:v>
                </c:pt>
              </c:strCache>
            </c:strRef>
          </c:tx>
          <c:spPr>
            <a:solidFill>
              <a:srgbClr val="8CB91B"/>
            </a:solidFill>
          </c:spPr>
          <c:invertIfNegative val="0"/>
          <c:dPt>
            <c:idx val="1"/>
            <c:invertIfNegative val="0"/>
            <c:bubble3D val="0"/>
            <c:spPr>
              <a:solidFill>
                <a:srgbClr val="FF0000"/>
              </a:solidFill>
            </c:spPr>
            <c:extLst xmlns:c16r2="http://schemas.microsoft.com/office/drawing/2015/06/chart">
              <c:ext xmlns:c16="http://schemas.microsoft.com/office/drawing/2014/chart" uri="{C3380CC4-5D6E-409C-BE32-E72D297353CC}">
                <c16:uniqueId val="{00000001-1473-47A4-B78F-6E75D37A86AC}"/>
              </c:ext>
            </c:extLst>
          </c:dPt>
          <c:dPt>
            <c:idx val="2"/>
            <c:invertIfNegative val="0"/>
            <c:bubble3D val="0"/>
            <c:spPr>
              <a:solidFill>
                <a:srgbClr val="FF0000"/>
              </a:solidFill>
            </c:spPr>
            <c:extLst xmlns:c16r2="http://schemas.microsoft.com/office/drawing/2015/06/chart">
              <c:ext xmlns:c16="http://schemas.microsoft.com/office/drawing/2014/chart" uri="{C3380CC4-5D6E-409C-BE32-E72D297353CC}">
                <c16:uniqueId val="{00000003-1473-47A4-B78F-6E75D37A86AC}"/>
              </c:ext>
            </c:extLst>
          </c:dPt>
          <c:dPt>
            <c:idx val="3"/>
            <c:invertIfNegative val="0"/>
            <c:bubble3D val="0"/>
            <c:spPr>
              <a:solidFill>
                <a:srgbClr val="FF0000"/>
              </a:solidFill>
            </c:spPr>
            <c:extLst xmlns:c16r2="http://schemas.microsoft.com/office/drawing/2015/06/chart">
              <c:ext xmlns:c16="http://schemas.microsoft.com/office/drawing/2014/chart" uri="{C3380CC4-5D6E-409C-BE32-E72D297353CC}">
                <c16:uniqueId val="{00000005-1473-47A4-B78F-6E75D37A86AC}"/>
              </c:ext>
            </c:extLst>
          </c:dPt>
          <c:cat>
            <c:strRef>
              <c:f>Blatt1!$A$2:$A$5</c:f>
              <c:strCache>
                <c:ptCount val="4"/>
                <c:pt idx="0">
                  <c:v>A</c:v>
                </c:pt>
                <c:pt idx="1">
                  <c:v>B</c:v>
                </c:pt>
                <c:pt idx="2">
                  <c:v>C</c:v>
                </c:pt>
                <c:pt idx="3">
                  <c:v>D</c:v>
                </c:pt>
              </c:strCache>
            </c:strRef>
          </c:cat>
          <c:val>
            <c:numRef>
              <c:f>Blatt1!$B$2:$B$5</c:f>
              <c:numCache>
                <c:formatCode>General</c:formatCode>
                <c:ptCount val="4"/>
                <c:pt idx="0">
                  <c:v>2229.0</c:v>
                </c:pt>
                <c:pt idx="1">
                  <c:v>580.0</c:v>
                </c:pt>
                <c:pt idx="2">
                  <c:v>279.0</c:v>
                </c:pt>
                <c:pt idx="3">
                  <c:v>178.0</c:v>
                </c:pt>
              </c:numCache>
            </c:numRef>
          </c:val>
          <c:extLst xmlns:c16r2="http://schemas.microsoft.com/office/drawing/2015/06/chart">
            <c:ext xmlns:c16="http://schemas.microsoft.com/office/drawing/2014/chart" uri="{C3380CC4-5D6E-409C-BE32-E72D297353CC}">
              <c16:uniqueId val="{00000006-1473-47A4-B78F-6E75D37A86AC}"/>
            </c:ext>
          </c:extLst>
        </c:ser>
        <c:dLbls>
          <c:showLegendKey val="0"/>
          <c:showVal val="0"/>
          <c:showCatName val="0"/>
          <c:showSerName val="0"/>
          <c:showPercent val="0"/>
          <c:showBubbleSize val="0"/>
        </c:dLbls>
        <c:gapWidth val="150"/>
        <c:axId val="-2108330192"/>
        <c:axId val="-2108327152"/>
      </c:barChart>
      <c:catAx>
        <c:axId val="-2108330192"/>
        <c:scaling>
          <c:orientation val="minMax"/>
        </c:scaling>
        <c:delete val="0"/>
        <c:axPos val="b"/>
        <c:numFmt formatCode="General" sourceLinked="0"/>
        <c:majorTickMark val="out"/>
        <c:minorTickMark val="none"/>
        <c:tickLblPos val="nextTo"/>
        <c:crossAx val="-2108327152"/>
        <c:crosses val="autoZero"/>
        <c:auto val="1"/>
        <c:lblAlgn val="ctr"/>
        <c:lblOffset val="100"/>
        <c:noMultiLvlLbl val="0"/>
      </c:catAx>
      <c:valAx>
        <c:axId val="-2108327152"/>
        <c:scaling>
          <c:orientation val="minMax"/>
        </c:scaling>
        <c:delete val="0"/>
        <c:axPos val="l"/>
        <c:majorGridlines/>
        <c:numFmt formatCode="General" sourceLinked="1"/>
        <c:majorTickMark val="out"/>
        <c:minorTickMark val="none"/>
        <c:tickLblPos val="nextTo"/>
        <c:crossAx val="-2108330192"/>
        <c:crosses val="autoZero"/>
        <c:crossBetween val="between"/>
      </c:valAx>
    </c:plotArea>
    <c:plotVisOnly val="1"/>
    <c:dispBlanksAs val="gap"/>
    <c:showDLblsOverMax val="0"/>
  </c:chart>
  <c:txPr>
    <a:bodyPr/>
    <a:lstStyle/>
    <a:p>
      <a:pPr>
        <a:defRPr sz="1800"/>
      </a:pPr>
      <a:endParaRPr lang="de-DE"/>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xmlns:c16r2="http://schemas.microsoft.com/office/drawing/2015/06/chart">
              <c:ext xmlns:c16="http://schemas.microsoft.com/office/drawing/2014/chart" uri="{C3380CC4-5D6E-409C-BE32-E72D297353CC}">
                <c16:uniqueId val="{00000001-C00E-4457-A7AB-AAF2988D8105}"/>
              </c:ext>
            </c:extLst>
          </c:dPt>
          <c:dPt>
            <c:idx val="2"/>
            <c:bubble3D val="0"/>
            <c:spPr>
              <a:solidFill>
                <a:srgbClr val="FFFF00"/>
              </a:solidFill>
            </c:spPr>
            <c:extLst xmlns:c16r2="http://schemas.microsoft.com/office/drawing/2015/06/chart">
              <c:ext xmlns:c16="http://schemas.microsoft.com/office/drawing/2014/chart" uri="{C3380CC4-5D6E-409C-BE32-E72D297353CC}">
                <c16:uniqueId val="{00000003-C00E-4457-A7AB-AAF2988D8105}"/>
              </c:ext>
            </c:extLst>
          </c:dPt>
          <c:dLbls>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2143.0</c:v>
                </c:pt>
                <c:pt idx="1">
                  <c:v>980.0</c:v>
                </c:pt>
                <c:pt idx="2">
                  <c:v>16.0</c:v>
                </c:pt>
              </c:numCache>
            </c:numRef>
          </c:val>
          <c:extLst xmlns:c16r2="http://schemas.microsoft.com/office/drawing/2015/06/chart">
            <c:ext xmlns:c16="http://schemas.microsoft.com/office/drawing/2014/chart" uri="{C3380CC4-5D6E-409C-BE32-E72D297353CC}">
              <c16:uniqueId val="{00000004-C00E-4457-A7AB-AAF2988D8105}"/>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
          <c:h val="0.258974879984095"/>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12.07.17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Versionsdatum</a:t>
            </a:r>
            <a:r>
              <a:rPr lang="de-DE" baseline="0" dirty="0"/>
              <a:t> bitte unbedingt ausfüllen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8402177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wird die Aufgabe „Potenzblume“ als Beispiel für eine </a:t>
            </a:r>
            <a:r>
              <a:rPr lang="de-DE" dirty="0" smtClean="0"/>
              <a:t>Aufgabe,</a:t>
            </a:r>
            <a:r>
              <a:rPr lang="de-DE" baseline="0" dirty="0" smtClean="0"/>
              <a:t> </a:t>
            </a:r>
            <a:r>
              <a:rPr lang="de-DE" baseline="0" dirty="0"/>
              <a:t>bei welcher nach Mustern und Strukturen gesucht </a:t>
            </a:r>
            <a:r>
              <a:rPr lang="de-DE" baseline="0" dirty="0" smtClean="0"/>
              <a:t>wird, </a:t>
            </a:r>
            <a:r>
              <a:rPr lang="de-DE" baseline="0" dirty="0"/>
              <a:t>vorgestellt. Die </a:t>
            </a:r>
            <a:r>
              <a:rPr lang="de-DE" baseline="0" dirty="0" smtClean="0"/>
              <a:t>TN </a:t>
            </a:r>
            <a:r>
              <a:rPr lang="de-DE" baseline="0" dirty="0"/>
              <a:t>kennen diese Aufgabe bereits aus dem ersten </a:t>
            </a:r>
            <a:r>
              <a:rPr lang="de-DE" baseline="0" dirty="0" smtClean="0"/>
              <a:t>Baustein.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1409662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weitere Aufgabe zur</a:t>
            </a:r>
            <a:r>
              <a:rPr lang="de-DE" baseline="0" dirty="0"/>
              <a:t> Struktursuche wird vorgestellt. </a:t>
            </a:r>
            <a:r>
              <a:rPr lang="de-DE" dirty="0"/>
              <a:t>Weitere Beispiele</a:t>
            </a:r>
            <a:r>
              <a:rPr lang="de-DE" baseline="0" dirty="0"/>
              <a:t> können von den TN diskutiert werden und auch um eigene Erfahrungen ergänzt werden.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9145890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a:t>
            </a:r>
            <a:r>
              <a:rPr lang="de-DE" baseline="0" dirty="0"/>
              <a:t> die Veranschaulichung „Werkzeug zum Mathematik treiben“ eignet sich die Aufgabe „Berliner Bogen“. Je nach Formulierung der Aufgabenstellung können unterschiedliche Kompetenzen wie etwa das Modellieren oder das Problemlösen fokussiert werden. Hierbei sollte die Rolle digitaler Werkzeuge hervorgehoben werden, welche bei dieser Aufgabe von Bedeutung ist.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370167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Aufgabe „Papierfalten“. Bei</a:t>
            </a:r>
            <a:r>
              <a:rPr lang="de-DE" baseline="0" dirty="0"/>
              <a:t> </a:t>
            </a:r>
            <a:r>
              <a:rPr lang="de-DE" dirty="0"/>
              <a:t>einem </a:t>
            </a:r>
            <a:r>
              <a:rPr lang="de-DE" baseline="0" dirty="0" smtClean="0"/>
              <a:t>DIN A4-Blatt </a:t>
            </a:r>
            <a:r>
              <a:rPr lang="de-DE" baseline="0" dirty="0"/>
              <a:t>wird die obere linke Ecke nach unten auf die Grundseite gefaltet. </a:t>
            </a:r>
            <a:endParaRPr lang="de-DE" baseline="0" dirty="0" smtClean="0"/>
          </a:p>
          <a:p>
            <a:r>
              <a:rPr lang="de-DE" baseline="0" dirty="0" smtClean="0"/>
              <a:t>Wie </a:t>
            </a:r>
            <a:r>
              <a:rPr lang="de-DE" baseline="0" dirty="0"/>
              <a:t>muss dies vorgenommen werden, so dass das entstehende rote Dreieck einen maximalen Flächeninhalt hat? </a:t>
            </a:r>
            <a:r>
              <a:rPr lang="de-DE" sz="1200" b="0" i="0" kern="1200" dirty="0">
                <a:solidFill>
                  <a:schemeClr val="tx1"/>
                </a:solidFill>
                <a:effectLst/>
                <a:latin typeface="Arial" charset="0"/>
                <a:ea typeface="ＭＳ Ｐゴシック" charset="-128"/>
                <a:cs typeface="ＭＳ Ｐゴシック" charset="-128"/>
              </a:rPr>
              <a:t>Wie kann man die Abhängigkeit des Flächeninhalts von der Grundseite (oder der Höhe) durch eine Funktion beschreiben</a:t>
            </a:r>
            <a:r>
              <a:rPr lang="de-DE" sz="1200" b="0" i="0" kern="1200" dirty="0" smtClean="0">
                <a:solidFill>
                  <a:schemeClr val="tx1"/>
                </a:solidFill>
                <a:effectLst/>
                <a:latin typeface="Arial" charset="0"/>
                <a:ea typeface="ＭＳ Ｐゴシック" charset="-128"/>
                <a:cs typeface="ＭＳ Ｐゴシック" charset="-128"/>
              </a:rPr>
              <a:t>?</a:t>
            </a:r>
          </a:p>
          <a:p>
            <a:endParaRPr lang="de-DE" sz="1200" b="0" i="0" kern="1200" dirty="0" smtClean="0">
              <a:solidFill>
                <a:schemeClr val="tx1"/>
              </a:solidFill>
              <a:effectLst/>
              <a:latin typeface="Arial" charset="0"/>
              <a:ea typeface="ＭＳ Ｐゴシック" charset="-128"/>
              <a:cs typeface="ＭＳ Ｐゴシック" charset="-128"/>
            </a:endParaRPr>
          </a:p>
          <a:p>
            <a:r>
              <a:rPr lang="de-DE" sz="1200" b="0" i="0" kern="1200" dirty="0" smtClean="0">
                <a:solidFill>
                  <a:schemeClr val="tx1"/>
                </a:solidFill>
                <a:effectLst/>
                <a:latin typeface="Arial" charset="0"/>
                <a:ea typeface="ＭＳ Ｐゴシック" charset="-128"/>
                <a:cs typeface="ＭＳ Ｐゴシック" charset="-128"/>
              </a:rPr>
              <a:t>Als möglicher Arbeitsauftrag</a:t>
            </a:r>
          </a:p>
          <a:p>
            <a:r>
              <a:rPr lang="de-DE" sz="1200" b="0" i="0" kern="1200" dirty="0" smtClean="0">
                <a:solidFill>
                  <a:schemeClr val="tx1"/>
                </a:solidFill>
                <a:effectLst/>
                <a:latin typeface="Arial" charset="0"/>
                <a:ea typeface="ＭＳ Ｐゴシック" charset="-128"/>
                <a:cs typeface="ＭＳ Ｐゴシック" charset="-128"/>
              </a:rPr>
              <a:t>Reflektieren:</a:t>
            </a:r>
            <a:r>
              <a:rPr lang="de-DE" sz="1200" b="0" i="0" kern="1200" baseline="0" dirty="0" smtClean="0">
                <a:solidFill>
                  <a:schemeClr val="tx1"/>
                </a:solidFill>
                <a:effectLst/>
                <a:latin typeface="Arial" charset="0"/>
                <a:ea typeface="ＭＳ Ｐゴシック" charset="-128"/>
                <a:cs typeface="ＭＳ Ｐゴシック" charset="-128"/>
              </a:rPr>
              <a:t> Überlegen Sie sich verschiedene Zugangsweisen zu dieser Aufgabe!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1128712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a:t>
            </a:r>
            <a:r>
              <a:rPr lang="de-DE" baseline="0" dirty="0"/>
              <a:t>hilfe dieser Folie soll deutlich gemacht werden, dass digitale Werkzeuge unterschiedliche Zugänge zu der zuvor vorgestellten Aufgabe ermöglichen.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546437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Potential</a:t>
            </a:r>
            <a:r>
              <a:rPr lang="de-DE" baseline="0" dirty="0"/>
              <a:t> digitaler Werkzeuge wurde bereits in </a:t>
            </a:r>
            <a:r>
              <a:rPr lang="de-DE" baseline="0" dirty="0" smtClean="0"/>
              <a:t>Baustein </a:t>
            </a:r>
            <a:r>
              <a:rPr lang="de-DE" baseline="0" dirty="0"/>
              <a:t>2 vorgestellt. Die einzelnen Punkte können nun dem „Werkzeug zum Lernen“ und „Werkzeug zum Mathematik treiben und anwenden“ zugeordnet werden. Darüber kann ggf. im Plenum diskutiert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34993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Anhand dieser Folie soll verdeutlicht werden welche Rechnerfunktionen je</a:t>
            </a:r>
            <a:r>
              <a:rPr lang="de-DE" baseline="0" dirty="0"/>
              <a:t> nach Art der Nutzung des Werkzeuges im Vordergrund stehen.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2076180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Im zweiten Teil</a:t>
            </a:r>
            <a:r>
              <a:rPr lang="de-DE" baseline="0" dirty="0"/>
              <a:t> des Bausteins sollen die TN mit geeigneten Aufgaben zum Üben mit digitalen Werkzeugen vertraut gemacht werden. Es werden die Ziele des Übens, Übungsformate und die Rolle des Rechners dabei erarbeitet.</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1030029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a:t>
            </a:r>
            <a:r>
              <a:rPr lang="de-DE" baseline="0" dirty="0"/>
              <a:t> Folie zeigt beispielhaft, wie Übungsaufgaben meistens aussehen.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456390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Anhand dieser Folie sollen die unterschiedlichen Wissensfacetten den </a:t>
            </a:r>
            <a:r>
              <a:rPr lang="de-DE" dirty="0" smtClean="0"/>
              <a:t>TN </a:t>
            </a:r>
            <a:r>
              <a:rPr lang="de-DE" dirty="0"/>
              <a:t>verdeutlicht werden. So wird einerseits die Art des</a:t>
            </a:r>
            <a:r>
              <a:rPr lang="de-DE" baseline="0" dirty="0"/>
              <a:t> Wissens in konzeptuelles, prozedurales und metakognitives Wissen unterschieden. Jede dieser Wissensarten kann weiter in unterschiedliche Facetten ausdifferenziert werden.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1234128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1560026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Anhand</a:t>
            </a:r>
            <a:r>
              <a:rPr lang="de-DE" baseline="0" dirty="0"/>
              <a:t> dieser Folie soll verdeutlicht </a:t>
            </a:r>
            <a:r>
              <a:rPr lang="de-DE" baseline="0" dirty="0" smtClean="0"/>
              <a:t>werden, </a:t>
            </a:r>
            <a:r>
              <a:rPr lang="de-DE" baseline="0" dirty="0"/>
              <a:t>welche Übungsziele verfolgt werden können. Wichtig ist es klar zu machen, dass nicht </a:t>
            </a:r>
            <a:r>
              <a:rPr lang="de-DE" baseline="0" dirty="0" smtClean="0"/>
              <a:t>– wie </a:t>
            </a:r>
            <a:r>
              <a:rPr lang="de-DE" baseline="0" dirty="0"/>
              <a:t>so häufig </a:t>
            </a:r>
            <a:r>
              <a:rPr lang="de-DE" baseline="0" dirty="0" smtClean="0"/>
              <a:t>– nur </a:t>
            </a:r>
            <a:r>
              <a:rPr lang="de-DE" baseline="0" dirty="0"/>
              <a:t>das Training von Kenntnissen und Fertigkeiten im Vordergrund stehen sollte. Vielmehr sind auch die anderen drei im Schaubild gezeigten Facetten zu üben.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4542064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a:t>
            </a:r>
            <a:r>
              <a:rPr lang="de-DE" dirty="0" smtClean="0"/>
              <a:t>TN</a:t>
            </a:r>
            <a:r>
              <a:rPr lang="de-DE" baseline="0" dirty="0" smtClean="0"/>
              <a:t> </a:t>
            </a:r>
            <a:r>
              <a:rPr lang="de-DE" baseline="0" dirty="0"/>
              <a:t>sollen zu der abgebildeten Aufgabe die Lösungshäufigkeit schätzen.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685632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622167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a:t>
            </a:r>
            <a:r>
              <a:rPr lang="de-DE" dirty="0" smtClean="0"/>
              <a:t>TN</a:t>
            </a:r>
            <a:r>
              <a:rPr lang="de-DE" baseline="0" dirty="0" smtClean="0"/>
              <a:t> </a:t>
            </a:r>
            <a:r>
              <a:rPr lang="de-DE" baseline="0" dirty="0"/>
              <a:t>sollen zu der abgebildeten Aufgabe die Lösungshäufigkeit schätzen. </a:t>
            </a:r>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Hinweis: Die rote Schrift wird bei der Präsentation nach und nach eingeblendet, die scheinbare Überlappung auf der Folie ist also gewünscht.</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482805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Die </a:t>
            </a:r>
            <a:r>
              <a:rPr lang="de-DE" dirty="0" smtClean="0"/>
              <a:t>TN</a:t>
            </a:r>
            <a:r>
              <a:rPr lang="de-DE" baseline="0" dirty="0" smtClean="0"/>
              <a:t> </a:t>
            </a:r>
            <a:r>
              <a:rPr lang="de-DE" baseline="0" dirty="0"/>
              <a:t>sollen zu der abgebildeten Aufgabe die Lösungshäufigkeit schätzen. </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7888307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 TN</a:t>
            </a:r>
            <a:r>
              <a:rPr lang="de-DE" baseline="0" dirty="0" smtClean="0"/>
              <a:t> sollen zu der abgebildeten Aufgabe die Lösungshäufigkeit schätzen. </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13525266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Optional als Gedankenanker</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7673391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Es werden Beispiele für Übungsaufgaben zu den entsprechenden Übungszielen </a:t>
            </a:r>
            <a:r>
              <a:rPr lang="de-DE" baseline="0" dirty="0" smtClean="0"/>
              <a:t>aufgezeigt.</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833623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Es werden Beispiele für Übungsaufgaben zu den entsprechenden Übungszielen aufgezeigt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715043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Es werden Beispiele für Übungsaufgaben zu den entsprechenden Übungszielen </a:t>
            </a:r>
            <a:r>
              <a:rPr lang="de-DE" baseline="0" dirty="0" smtClean="0"/>
              <a:t>aufgezeigt. Prozessbezogene Kompetenzen sind implizit behandelt.</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2119817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Den</a:t>
            </a:r>
            <a:r>
              <a:rPr lang="de-DE" baseline="0" dirty="0"/>
              <a:t> TN werden rote und grüne Moderationskarten ausgeteilt. Auf den roten Karten sollen die TN Aspekte notieren, bei welchen besondere Vorsicht erforderlich ist. Auf den grünen Karten sollen „Wege“ notiert werden, die sich bewährt haben. Die Karten werden dann im Plenum gesammelt und an einer Pinnwand nach Themen sortiert. </a:t>
            </a:r>
            <a:endParaRPr lang="de-DE" dirty="0"/>
          </a:p>
          <a:p>
            <a:r>
              <a:rPr lang="de-DE" dirty="0" smtClean="0"/>
              <a:t>Diese können</a:t>
            </a:r>
            <a:r>
              <a:rPr lang="de-DE" baseline="0" dirty="0" smtClean="0"/>
              <a:t> gemeinsam diskutiert und miteinander besprochen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234128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6675078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Ein Beispiel für eine produktive </a:t>
            </a:r>
            <a:r>
              <a:rPr lang="de-DE" baseline="0" dirty="0" smtClean="0"/>
              <a:t>Übungsaufgabe.</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7902174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Ein Beispiel für eine produktive Übungsaufgabe</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5258670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Ein Beispiel für eine produktive </a:t>
            </a:r>
            <a:r>
              <a:rPr lang="de-DE" baseline="0" dirty="0" smtClean="0"/>
              <a:t>Übungsaufgabe.</a:t>
            </a: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8372133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Kleingruppen sollen die TN</a:t>
            </a:r>
            <a:r>
              <a:rPr lang="de-DE" baseline="0" dirty="0"/>
              <a:t> nach den vorgestellten Beispielen selber Übungsaufgaben entwickeln. Die Präsentation kann auf Plakaten, an der Tafel oder bspw. in einem Google-Drive Ordner erfolgen. Ggf. können die TN diese auch bis zum nächsten Termin weiter ausarbeiten und schon im Unterricht selbst eingesetzt haben.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11262306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Erinnerung an die bereits gestellte</a:t>
            </a:r>
            <a:r>
              <a:rPr lang="de-DE" baseline="0" dirty="0" smtClean="0"/>
              <a:t> Hausaufgabe in Baustein 2.</a:t>
            </a:r>
          </a:p>
          <a:p>
            <a:r>
              <a:rPr lang="de-DE" baseline="0" dirty="0" smtClean="0">
                <a:solidFill>
                  <a:srgbClr val="FF0000"/>
                </a:solidFill>
              </a:rPr>
              <a:t>Evtl. weitere </a:t>
            </a:r>
            <a:r>
              <a:rPr lang="de-DE" baseline="0" smtClean="0">
                <a:solidFill>
                  <a:srgbClr val="FF0000"/>
                </a:solidFill>
              </a:rPr>
              <a:t>Vereinbarungen treffen.</a:t>
            </a:r>
            <a:endParaRPr lang="de-DE" dirty="0">
              <a:solidFill>
                <a:srgbClr val="FF0000"/>
              </a:solidFill>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2144977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49762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baseline="0" dirty="0">
                <a:solidFill>
                  <a:schemeClr val="tx1"/>
                </a:solidFill>
                <a:effectLst/>
                <a:latin typeface="Arial" charset="0"/>
                <a:ea typeface="ＭＳ Ｐゴシック" charset="-128"/>
                <a:cs typeface="ＭＳ Ｐゴシック" charset="-128"/>
              </a:rPr>
              <a:t>Im ersten Teil des Bausteins sollen die TN unterschiedliche Einsatzmöglichkeiten im Unterricht kennenlernen und Anregungen für die Gestaltung von Unterrichtsprozessen erhalten.</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t>Zunächst</a:t>
            </a:r>
            <a:r>
              <a:rPr lang="de-DE" sz="1200" baseline="0" dirty="0"/>
              <a:t> können die TN die Frage „</a:t>
            </a:r>
            <a:r>
              <a:rPr lang="de-DE" sz="1200" dirty="0"/>
              <a:t>In welchen Phasen setzen Sie digitale Werkzeuge WIE ein?“ im Plenum beantworten.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790745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Zum Einstieg werden zwei Unterrichtseinheiten zur bereits bekannten Aufgabe</a:t>
            </a:r>
            <a:r>
              <a:rPr lang="de-DE" baseline="0" dirty="0"/>
              <a:t> „Potenzblume“ aus Baustein 1 </a:t>
            </a:r>
            <a:r>
              <a:rPr lang="de-DE" dirty="0"/>
              <a:t>gegenübergestellt. Dazu sollen die TN als fachliche Einstimmung</a:t>
            </a:r>
            <a:r>
              <a:rPr lang="de-DE" baseline="0" dirty="0"/>
              <a:t> </a:t>
            </a:r>
            <a:r>
              <a:rPr lang="de-DE" dirty="0"/>
              <a:t>im Plenum die Tabelle</a:t>
            </a:r>
            <a:r>
              <a:rPr lang="de-DE" baseline="0" dirty="0"/>
              <a:t> ausfüllen</a:t>
            </a:r>
            <a:r>
              <a:rPr lang="de-DE" baseline="0" dirty="0" smtClean="0"/>
              <a:t>.</a:t>
            </a:r>
          </a:p>
          <a:p>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Material für die Arbeitsphase: </a:t>
            </a:r>
            <a:br>
              <a:rPr lang="de-DE" sz="1200" kern="1200" dirty="0" smtClean="0">
                <a:solidFill>
                  <a:schemeClr val="tx1"/>
                </a:solidFill>
                <a:effectLst/>
                <a:latin typeface="Arial" charset="0"/>
                <a:ea typeface="ＭＳ Ｐゴシック" charset="-128"/>
                <a:cs typeface="ＭＳ Ｐゴシック" charset="-128"/>
              </a:rPr>
            </a:br>
            <a:r>
              <a:rPr lang="de-DE" sz="1200" kern="1200" dirty="0" smtClean="0">
                <a:solidFill>
                  <a:schemeClr val="tx1"/>
                </a:solidFill>
                <a:effectLst/>
                <a:latin typeface="Arial" charset="0"/>
                <a:ea typeface="ＭＳ Ｐゴシック" charset="-128"/>
                <a:cs typeface="ＭＳ Ｐゴシック" charset="-128"/>
              </a:rPr>
              <a:t>DZLM_DigWerk_BS_3_Unterricht_01_Reihenfolge_AB.docx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449177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a:t>
            </a:r>
            <a:r>
              <a:rPr lang="de-DE" baseline="0" dirty="0"/>
              <a:t> Erarbeitung der Fragestellungen zu den kontrastierenden Unterrichtseinheiten A und B dient für eine anschließende Diskussion. Die TN sollen die Unterrichtseinheiten gegenüberstellen und über die Schüleraktivitäten sowie über die Funktionalitäten des GTR reflektieren. Danach sollen die Poster, die in Gruppenarbeit erstellt wurden, im Plenum präsentiert und diskutiert werden. Dadurch sollen die unterschiedlichen Strukturen, in Unterrichtseinheit A als Einstieg und bei B als Übungsaufgabe am Schluss, festgehalten werden. Daran anschließend können mögliche Schlüsse für den eigenen Unterricht thematisiert und reflektiert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1998871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Vortrag zum</a:t>
            </a:r>
            <a:r>
              <a:rPr lang="de-DE" baseline="0" dirty="0"/>
              <a:t> Zeitpunkt und zum Potential digitaler Werkzeuge wird zunächst in zwei Teile „Werkzeug zum Lernen“ und „Werkzeug zum Mathematik treiben und anwenden“ untergliedert. Daran anknüpfend können die TN im Plenum die beiden erarbeiteten Unterrichtsstrukturen einbetten.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368236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a:t>
            </a:r>
            <a:r>
              <a:rPr lang="de-DE" baseline="0" dirty="0"/>
              <a:t> die Überprüfung des Begriffsverständnis eignet sich das Arbeitsblatt „S-Bahnfahrt“. Dieses Arbeitsblatt kann als Einstiegsaufgabe in den Ableitungsbegriff von den TN diskutiert und reflektiert werden. Dadurch erhalten die TN weitere Anregungen für Einstiegsthemen mit Werkzeugen.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454206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Weitere Beispiele</a:t>
            </a:r>
            <a:r>
              <a:rPr lang="de-DE" baseline="0" dirty="0"/>
              <a:t> wie „Einstieg in die Integralrechnung“ sollen unterschiedliche Formate visualisieren. Hier bietet es sich an, eigene Erfahrungen aus dem Unterricht </a:t>
            </a:r>
            <a:r>
              <a:rPr lang="de-DE" baseline="0" dirty="0" smtClean="0"/>
              <a:t>der TN </a:t>
            </a:r>
            <a:r>
              <a:rPr lang="de-DE" baseline="0" dirty="0"/>
              <a:t>mit einfließen zu lassen.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312292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243078510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30722789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345966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theme" Target="../theme/theme2.xml"/><Relationship Id="rId6" Type="http://schemas.openxmlformats.org/officeDocument/2006/relationships/image" Target="../media/image1.emf"/><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a:t>Digitale</a:t>
            </a:r>
            <a:r>
              <a:rPr lang="de-DE" baseline="0" dirty="0"/>
              <a:t> Werkzeuge</a:t>
            </a:r>
            <a:r>
              <a:rPr lang="de-DE" dirty="0"/>
              <a:t> | Baustein</a:t>
            </a:r>
            <a:r>
              <a:rPr lang="de-DE" baseline="0" dirty="0"/>
              <a:t> </a:t>
            </a:r>
            <a:r>
              <a:rPr lang="de-DE" baseline="0" dirty="0" smtClean="0"/>
              <a:t>3</a:t>
            </a:r>
            <a:endParaRPr lang="de-DE" baseline="0" dirty="0"/>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32" r:id="rId8"/>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jpe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png"/><Relationship Id="rId5" Type="http://schemas.openxmlformats.org/officeDocument/2006/relationships/image" Target="../media/image13.png"/><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1.emf"/></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33.emf"/><Relationship Id="rId4" Type="http://schemas.openxmlformats.org/officeDocument/2006/relationships/chart" Target="../charts/chart2.xm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chart" Target="../charts/chart3.xm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5" Type="http://schemas.openxmlformats.org/officeDocument/2006/relationships/image" Target="../media/image35.emf"/><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4" Type="http://schemas.openxmlformats.org/officeDocument/2006/relationships/hyperlink" Target="http://dzlm.de/" TargetMode="External"/><Relationship Id="rId5" Type="http://schemas.openxmlformats.org/officeDocument/2006/relationships/image" Target="../media/image5.png"/><Relationship Id="rId1" Type="http://schemas.openxmlformats.org/officeDocument/2006/relationships/slideLayout" Target="../slideLayouts/slideLayout9.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Lehren und Lernen </a:t>
            </a:r>
            <a:br>
              <a:rPr lang="de-DE" dirty="0"/>
            </a:br>
            <a:r>
              <a:rPr lang="de-DE" dirty="0"/>
              <a:t>mit digitalen Werkzeugen (</a:t>
            </a:r>
            <a:r>
              <a:rPr lang="de-DE" dirty="0" err="1"/>
              <a:t>DigWerk</a:t>
            </a:r>
            <a:r>
              <a:rPr lang="de-DE" dirty="0"/>
              <a:t>)</a:t>
            </a:r>
          </a:p>
        </p:txBody>
      </p:sp>
      <p:sp>
        <p:nvSpPr>
          <p:cNvPr id="3" name="Untertitel 2"/>
          <p:cNvSpPr>
            <a:spLocks noGrp="1"/>
          </p:cNvSpPr>
          <p:nvPr>
            <p:ph type="subTitle" idx="1"/>
          </p:nvPr>
        </p:nvSpPr>
        <p:spPr/>
        <p:txBody>
          <a:bodyPr/>
          <a:lstStyle/>
          <a:p>
            <a:r>
              <a:rPr lang="de-DE" sz="2400" dirty="0"/>
              <a:t>Von der Forschung in die Praxis – </a:t>
            </a:r>
          </a:p>
          <a:p>
            <a:r>
              <a:rPr lang="de-DE" sz="2400" dirty="0"/>
              <a:t>Fort- und Weiterbildung konkret!</a:t>
            </a:r>
          </a:p>
          <a:p>
            <a:endParaRPr lang="de-DE" dirty="0"/>
          </a:p>
        </p:txBody>
      </p:sp>
      <p:pic>
        <p:nvPicPr>
          <p:cNvPr id="8" name="Bildplatzhalter 8"/>
          <p:cNvPicPr>
            <a:picLocks noGrp="1" noChangeAspect="1"/>
          </p:cNvPicPr>
          <p:nvPr>
            <p:ph type="pic" sz="quarter" idx="10"/>
          </p:nvPr>
        </p:nvPicPr>
        <p:blipFill>
          <a:blip r:embed="rId3"/>
          <a:srcRect t="11610" b="11610"/>
          <a:stretch>
            <a:fillRect/>
          </a:stretch>
        </p:blipFill>
        <p:spPr bwMode="auto">
          <a:prstGeom prst="rect">
            <a:avLst/>
          </a:prstGeom>
          <a:noFill/>
          <a:ln w="9525">
            <a:noFill/>
            <a:miter lim="800000"/>
            <a:headEnd/>
            <a:tailEnd/>
          </a:ln>
        </p:spPr>
      </p:pic>
    </p:spTree>
    <p:extLst>
      <p:ext uri="{BB962C8B-B14F-4D97-AF65-F5344CB8AC3E}">
        <p14:creationId xmlns:p14="http://schemas.microsoft.com/office/powerpoint/2010/main" val="1461391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331640" y="1124744"/>
            <a:ext cx="7416824" cy="5400600"/>
          </a:xfrm>
        </p:spPr>
        <p:txBody>
          <a:bodyPr/>
          <a:lstStyle/>
          <a:p>
            <a:pPr marL="0" indent="0">
              <a:buNone/>
            </a:pPr>
            <a:r>
              <a:rPr lang="de-DE" dirty="0">
                <a:cs typeface="Calibri" pitchFamily="34" charset="0"/>
              </a:rPr>
              <a:t>durch die Möglichkeit viele Beispiele zu generieren, statische und dynamische Visualisierungen zu </a:t>
            </a:r>
            <a:r>
              <a:rPr lang="de-DE" dirty="0" smtClean="0">
                <a:cs typeface="Calibri" pitchFamily="34" charset="0"/>
              </a:rPr>
              <a:t>vollziehen</a:t>
            </a:r>
            <a:r>
              <a:rPr lang="de-DE" dirty="0">
                <a:cs typeface="Calibri" pitchFamily="34" charset="0"/>
              </a:rPr>
              <a:t/>
            </a:r>
            <a:br>
              <a:rPr lang="de-DE" dirty="0">
                <a:cs typeface="Calibri" pitchFamily="34" charset="0"/>
              </a:rPr>
            </a:br>
            <a:r>
              <a:rPr lang="de-DE" dirty="0">
                <a:cs typeface="Calibri" pitchFamily="34" charset="0"/>
              </a:rPr>
              <a:t>Wichtig z</a:t>
            </a:r>
            <a:r>
              <a:rPr lang="de-DE" dirty="0" smtClean="0">
                <a:cs typeface="Calibri" pitchFamily="34" charset="0"/>
              </a:rPr>
              <a:t>. B</a:t>
            </a:r>
            <a:r>
              <a:rPr lang="de-DE" dirty="0">
                <a:cs typeface="Calibri" pitchFamily="34" charset="0"/>
              </a:rPr>
              <a:t>. bei:</a:t>
            </a:r>
          </a:p>
          <a:p>
            <a:pPr lvl="1">
              <a:buClr>
                <a:schemeClr val="tx2"/>
              </a:buClr>
            </a:pPr>
            <a:r>
              <a:rPr lang="de-DE" sz="2000" dirty="0">
                <a:cs typeface="Calibri" pitchFamily="34" charset="0"/>
              </a:rPr>
              <a:t>Modellierungs- oder Problemaufgaben zur Hinführung zu neuen Inhalten</a:t>
            </a:r>
          </a:p>
          <a:p>
            <a:pPr lvl="1">
              <a:buClr>
                <a:schemeClr val="tx2"/>
              </a:buClr>
            </a:pPr>
            <a:r>
              <a:rPr lang="de-DE" sz="2000" dirty="0">
                <a:solidFill>
                  <a:schemeClr val="bg1">
                    <a:lumMod val="65000"/>
                  </a:schemeClr>
                </a:solidFill>
                <a:cs typeface="Calibri" pitchFamily="34" charset="0"/>
              </a:rPr>
              <a:t>Aufgaben zur Struktursuche  </a:t>
            </a:r>
            <a:br>
              <a:rPr lang="de-DE" sz="2000" dirty="0">
                <a:solidFill>
                  <a:schemeClr val="bg1">
                    <a:lumMod val="65000"/>
                  </a:schemeClr>
                </a:solidFill>
                <a:cs typeface="Calibri" pitchFamily="34" charset="0"/>
              </a:rPr>
            </a:br>
            <a:r>
              <a:rPr lang="de-DE" sz="2000" dirty="0">
                <a:solidFill>
                  <a:schemeClr val="bg1">
                    <a:lumMod val="65000"/>
                  </a:schemeClr>
                </a:solidFill>
                <a:cs typeface="Calibri" pitchFamily="34" charset="0"/>
              </a:rPr>
              <a:t>(z</a:t>
            </a:r>
            <a:r>
              <a:rPr lang="de-DE" sz="2000" dirty="0" smtClean="0">
                <a:solidFill>
                  <a:schemeClr val="bg1">
                    <a:lumMod val="65000"/>
                  </a:schemeClr>
                </a:solidFill>
                <a:cs typeface="Calibri" pitchFamily="34" charset="0"/>
              </a:rPr>
              <a:t>. B</a:t>
            </a:r>
            <a:r>
              <a:rPr lang="de-DE" sz="2000" dirty="0">
                <a:solidFill>
                  <a:schemeClr val="bg1">
                    <a:lumMod val="65000"/>
                  </a:schemeClr>
                </a:solidFill>
                <a:cs typeface="Calibri" pitchFamily="34" charset="0"/>
              </a:rPr>
              <a:t>. Untersuchen von Zusammenhängen)</a:t>
            </a:r>
          </a:p>
          <a:p>
            <a:endParaRPr lang="de-DE" dirty="0"/>
          </a:p>
        </p:txBody>
      </p:sp>
      <p:sp>
        <p:nvSpPr>
          <p:cNvPr id="2" name="Titel 1"/>
          <p:cNvSpPr>
            <a:spLocks noGrp="1"/>
          </p:cNvSpPr>
          <p:nvPr>
            <p:ph type="title"/>
          </p:nvPr>
        </p:nvSpPr>
        <p:spPr/>
        <p:txBody>
          <a:bodyPr>
            <a:normAutofit/>
          </a:bodyPr>
          <a:lstStyle/>
          <a:p>
            <a:r>
              <a:rPr lang="de-DE" sz="2500" dirty="0"/>
              <a:t>Werkzeuge zum Lernen  </a:t>
            </a:r>
            <a:r>
              <a:rPr lang="de-DE" sz="2500" dirty="0">
                <a:sym typeface="Wingdings"/>
              </a:rPr>
              <a:t> Einstieg, Vertiefen </a:t>
            </a:r>
            <a:endParaRPr lang="en-US" sz="2500" dirty="0">
              <a:latin typeface="+mn-lt"/>
            </a:endParaRPr>
          </a:p>
        </p:txBody>
      </p:sp>
      <p:sp>
        <p:nvSpPr>
          <p:cNvPr id="18" name="Textfeld 17"/>
          <p:cNvSpPr txBox="1"/>
          <p:nvPr/>
        </p:nvSpPr>
        <p:spPr>
          <a:xfrm>
            <a:off x="7258578" y="5546849"/>
            <a:ext cx="1343638" cy="276999"/>
          </a:xfrm>
          <a:prstGeom prst="rect">
            <a:avLst/>
          </a:prstGeom>
          <a:noFill/>
        </p:spPr>
        <p:txBody>
          <a:bodyPr wrap="none" rtlCol="0">
            <a:spAutoFit/>
          </a:bodyPr>
          <a:lstStyle/>
          <a:p>
            <a:r>
              <a:rPr lang="de-DE" sz="1200" dirty="0">
                <a:latin typeface="+mn-lt"/>
              </a:rPr>
              <a:t>(</a:t>
            </a:r>
            <a:r>
              <a:rPr lang="de-DE" sz="1200" dirty="0" err="1">
                <a:latin typeface="+mn-lt"/>
              </a:rPr>
              <a:t>Hußmann</a:t>
            </a:r>
            <a:r>
              <a:rPr lang="de-DE" sz="1200" dirty="0">
                <a:latin typeface="+mn-lt"/>
              </a:rPr>
              <a:t> 2003)</a:t>
            </a:r>
          </a:p>
        </p:txBody>
      </p:sp>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6064"/>
          <a:stretch/>
        </p:blipFill>
        <p:spPr bwMode="auto">
          <a:xfrm>
            <a:off x="4608698" y="3707740"/>
            <a:ext cx="3995750" cy="1614121"/>
          </a:xfrm>
          <a:prstGeom prst="rect">
            <a:avLst/>
          </a:prstGeom>
          <a:noFill/>
          <a:ln>
            <a:solidFill>
              <a:srgbClr val="327A87"/>
            </a:solidFill>
          </a:ln>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12" b="35624"/>
          <a:stretch/>
        </p:blipFill>
        <p:spPr bwMode="auto">
          <a:xfrm>
            <a:off x="1085846" y="3699636"/>
            <a:ext cx="3126114" cy="2472516"/>
          </a:xfrm>
          <a:prstGeom prst="rect">
            <a:avLst/>
          </a:prstGeom>
          <a:noFill/>
          <a:ln>
            <a:solidFill>
              <a:srgbClr val="327A87"/>
            </a:solidFill>
          </a:ln>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Textfeld 20"/>
          <p:cNvSpPr txBox="1"/>
          <p:nvPr/>
        </p:nvSpPr>
        <p:spPr>
          <a:xfrm>
            <a:off x="916762" y="6205185"/>
            <a:ext cx="3464282" cy="400110"/>
          </a:xfrm>
          <a:prstGeom prst="rect">
            <a:avLst/>
          </a:prstGeom>
          <a:noFill/>
        </p:spPr>
        <p:txBody>
          <a:bodyPr wrap="none" rtlCol="0">
            <a:spAutoFit/>
          </a:bodyPr>
          <a:lstStyle/>
          <a:p>
            <a:r>
              <a:rPr lang="de-DE" sz="2000" dirty="0">
                <a:latin typeface="Calibri" charset="0"/>
                <a:ea typeface="Calibri" charset="0"/>
                <a:cs typeface="Calibri" charset="0"/>
              </a:rPr>
              <a:t>Einstieg in die Integralrechnung</a:t>
            </a:r>
          </a:p>
        </p:txBody>
      </p:sp>
      <p:pic>
        <p:nvPicPr>
          <p:cNvPr id="11" name="Bild 10" descr="ler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8284" y="1220252"/>
            <a:ext cx="1133356" cy="1340768"/>
          </a:xfrm>
          <a:prstGeom prst="rect">
            <a:avLst/>
          </a:prstGeom>
        </p:spPr>
      </p:pic>
    </p:spTree>
    <p:extLst>
      <p:ext uri="{BB962C8B-B14F-4D97-AF65-F5344CB8AC3E}">
        <p14:creationId xmlns:p14="http://schemas.microsoft.com/office/powerpoint/2010/main" val="1690133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500" dirty="0"/>
              <a:t>Werkzeuge zum Lernen  </a:t>
            </a:r>
            <a:r>
              <a:rPr lang="de-DE" sz="2500" dirty="0">
                <a:sym typeface="Wingdings"/>
              </a:rPr>
              <a:t> Einstieg, Vertiefen </a:t>
            </a:r>
            <a:endParaRPr lang="en-US" sz="2500" dirty="0">
              <a:latin typeface="+mn-lt"/>
            </a:endParaRPr>
          </a:p>
        </p:txBody>
      </p:sp>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9473" y="3960496"/>
            <a:ext cx="1794935" cy="1452606"/>
          </a:xfrm>
          <a:prstGeom prst="rect">
            <a:avLst/>
          </a:prstGeom>
          <a:noFill/>
          <a:ln>
            <a:solidFill>
              <a:srgbClr val="327A87"/>
            </a:solidFill>
          </a:ln>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2" descr="C:\Users\barzelfr\Documents\Veranstaltungen_WS 2012\ZAFA2\Übungen\Üb8_blume2\üb8_Blume2.jpg"/>
          <p:cNvPicPr>
            <a:picLocks noChangeAspect="1" noChangeArrowheads="1"/>
          </p:cNvPicPr>
          <p:nvPr/>
        </p:nvPicPr>
        <p:blipFill rotWithShape="1">
          <a:blip r:embed="rId4">
            <a:extLst>
              <a:ext uri="{28A0092B-C50C-407E-A947-70E740481C1C}">
                <a14:useLocalDpi xmlns:a14="http://schemas.microsoft.com/office/drawing/2010/main" val="0"/>
              </a:ext>
            </a:extLst>
          </a:blip>
          <a:srcRect l="20909" t="13516" r="23014" b="15305"/>
          <a:stretch/>
        </p:blipFill>
        <p:spPr bwMode="auto">
          <a:xfrm>
            <a:off x="5053194" y="3800814"/>
            <a:ext cx="1899017" cy="1771971"/>
          </a:xfrm>
          <a:prstGeom prst="rect">
            <a:avLst/>
          </a:prstGeom>
          <a:noFill/>
          <a:ln>
            <a:solidFill>
              <a:srgbClr val="327A87"/>
            </a:solidFill>
          </a:ln>
          <a:extLst>
            <a:ext uri="{909E8E84-426E-40dd-AFC4-6F175D3DCCD1}">
              <a14:hiddenFill xmlns:a14="http://schemas.microsoft.com/office/drawing/2010/main" xmlns="">
                <a:solidFill>
                  <a:srgbClr val="FFFFFF"/>
                </a:solidFill>
              </a14:hiddenFill>
            </a:ext>
          </a:extLst>
        </p:spPr>
      </p:pic>
      <p:sp>
        <p:nvSpPr>
          <p:cNvPr id="9" name="Inhaltsplatzhalter 2"/>
          <p:cNvSpPr>
            <a:spLocks noGrp="1"/>
          </p:cNvSpPr>
          <p:nvPr>
            <p:ph idx="1"/>
          </p:nvPr>
        </p:nvSpPr>
        <p:spPr>
          <a:xfrm>
            <a:off x="1331640" y="1124744"/>
            <a:ext cx="7416824" cy="5400600"/>
          </a:xfrm>
        </p:spPr>
        <p:txBody>
          <a:bodyPr/>
          <a:lstStyle/>
          <a:p>
            <a:pPr marL="0" indent="0">
              <a:buNone/>
            </a:pPr>
            <a:r>
              <a:rPr lang="de-DE" dirty="0">
                <a:cs typeface="Calibri" pitchFamily="34" charset="0"/>
              </a:rPr>
              <a:t>durch die Möglichkeit viele Beispiele zu generieren, statische und dynamische Visualisierungen zu </a:t>
            </a:r>
            <a:r>
              <a:rPr lang="de-DE" dirty="0" smtClean="0">
                <a:cs typeface="Calibri" pitchFamily="34" charset="0"/>
              </a:rPr>
              <a:t>vollziehen</a:t>
            </a:r>
            <a:br>
              <a:rPr lang="de-DE" dirty="0" smtClean="0">
                <a:cs typeface="Calibri" pitchFamily="34" charset="0"/>
              </a:rPr>
            </a:br>
            <a:r>
              <a:rPr lang="de-DE" dirty="0" smtClean="0">
                <a:cs typeface="Calibri" pitchFamily="34" charset="0"/>
              </a:rPr>
              <a:t>Wichtig </a:t>
            </a:r>
            <a:r>
              <a:rPr lang="de-DE" dirty="0">
                <a:cs typeface="Calibri" pitchFamily="34" charset="0"/>
              </a:rPr>
              <a:t>z</a:t>
            </a:r>
            <a:r>
              <a:rPr lang="de-DE" dirty="0" smtClean="0">
                <a:cs typeface="Calibri" pitchFamily="34" charset="0"/>
              </a:rPr>
              <a:t>. B</a:t>
            </a:r>
            <a:r>
              <a:rPr lang="de-DE" dirty="0">
                <a:cs typeface="Calibri" pitchFamily="34" charset="0"/>
              </a:rPr>
              <a:t>. bei:</a:t>
            </a:r>
          </a:p>
          <a:p>
            <a:pPr lvl="1">
              <a:buClr>
                <a:schemeClr val="tx2"/>
              </a:buClr>
            </a:pPr>
            <a:r>
              <a:rPr lang="de-DE" sz="2000" dirty="0">
                <a:solidFill>
                  <a:schemeClr val="bg1">
                    <a:lumMod val="65000"/>
                  </a:schemeClr>
                </a:solidFill>
                <a:cs typeface="Calibri" pitchFamily="34" charset="0"/>
              </a:rPr>
              <a:t>Modellierungs- oder Problemaufgaben zur Hinführung zu neuen Inhalten</a:t>
            </a:r>
          </a:p>
          <a:p>
            <a:pPr lvl="1">
              <a:buClr>
                <a:schemeClr val="tx2"/>
              </a:buClr>
            </a:pPr>
            <a:r>
              <a:rPr lang="de-DE" sz="2000" dirty="0">
                <a:cs typeface="Calibri" pitchFamily="34" charset="0"/>
              </a:rPr>
              <a:t>Aufgaben zur Struktursuche  </a:t>
            </a:r>
            <a:br>
              <a:rPr lang="de-DE" sz="2000" dirty="0">
                <a:cs typeface="Calibri" pitchFamily="34" charset="0"/>
              </a:rPr>
            </a:br>
            <a:r>
              <a:rPr lang="de-DE" sz="2000" dirty="0">
                <a:cs typeface="Calibri" pitchFamily="34" charset="0"/>
              </a:rPr>
              <a:t>(z</a:t>
            </a:r>
            <a:r>
              <a:rPr lang="de-DE" sz="2000" dirty="0" smtClean="0">
                <a:cs typeface="Calibri" pitchFamily="34" charset="0"/>
              </a:rPr>
              <a:t>. B</a:t>
            </a:r>
            <a:r>
              <a:rPr lang="de-DE" sz="2000" dirty="0">
                <a:cs typeface="Calibri" pitchFamily="34" charset="0"/>
              </a:rPr>
              <a:t>. Untersuchen von Zusammenhängen)</a:t>
            </a:r>
          </a:p>
          <a:p>
            <a:endParaRPr lang="de-DE" dirty="0"/>
          </a:p>
        </p:txBody>
      </p:sp>
      <p:pic>
        <p:nvPicPr>
          <p:cNvPr id="14" name="Bild 13" descr="lerne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284" y="1220252"/>
            <a:ext cx="1133356" cy="1340768"/>
          </a:xfrm>
          <a:prstGeom prst="rect">
            <a:avLst/>
          </a:prstGeom>
        </p:spPr>
      </p:pic>
    </p:spTree>
    <p:extLst>
      <p:ext uri="{BB962C8B-B14F-4D97-AF65-F5344CB8AC3E}">
        <p14:creationId xmlns:p14="http://schemas.microsoft.com/office/powerpoint/2010/main" val="1034790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500" dirty="0"/>
              <a:t>Werkzeuge zum Lernen  </a:t>
            </a:r>
            <a:r>
              <a:rPr lang="de-DE" sz="2500" dirty="0">
                <a:sym typeface="Wingdings"/>
              </a:rPr>
              <a:t> Einstieg, Vertiefen </a:t>
            </a:r>
            <a:endParaRPr lang="en-US" sz="2500" dirty="0">
              <a:latin typeface="+mn-lt"/>
            </a:endParaRPr>
          </a:p>
        </p:txBody>
      </p:sp>
      <p:pic>
        <p:nvPicPr>
          <p:cNvPr id="14" name="Picture 19" descr="neue Fragen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2259" y="4660478"/>
            <a:ext cx="3286125" cy="1720850"/>
          </a:xfrm>
          <a:prstGeom prst="rect">
            <a:avLst/>
          </a:prstGeom>
          <a:noFill/>
          <a:ln w="12700">
            <a:solidFill>
              <a:srgbClr val="327A87"/>
            </a:solidFill>
          </a:ln>
          <a:extLst>
            <a:ext uri="{909E8E84-426E-40dd-AFC4-6F175D3DCCD1}">
              <a14:hiddenFill xmlns:a14="http://schemas.microsoft.com/office/drawing/2010/main" xmlns="">
                <a:solidFill>
                  <a:srgbClr val="FFFFFF"/>
                </a:solidFill>
              </a14:hiddenFill>
            </a:ext>
          </a:extLst>
        </p:spPr>
      </p:pic>
      <p:grpSp>
        <p:nvGrpSpPr>
          <p:cNvPr id="5" name="Gruppierung 4"/>
          <p:cNvGrpSpPr/>
          <p:nvPr/>
        </p:nvGrpSpPr>
        <p:grpSpPr>
          <a:xfrm>
            <a:off x="4716016" y="3396786"/>
            <a:ext cx="4932548" cy="1256350"/>
            <a:chOff x="4572000" y="3250742"/>
            <a:chExt cx="4932548" cy="1256350"/>
          </a:xfrm>
        </p:grpSpPr>
        <p:sp>
          <p:nvSpPr>
            <p:cNvPr id="13" name="Rechteck 12"/>
            <p:cNvSpPr/>
            <p:nvPr/>
          </p:nvSpPr>
          <p:spPr bwMode="auto">
            <a:xfrm>
              <a:off x="4572000" y="3250742"/>
              <a:ext cx="4932548" cy="125635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mc:AlternateContent xmlns:mc="http://schemas.openxmlformats.org/markup-compatibility/2006" xmlns:a14="http://schemas.microsoft.com/office/drawing/2010/main">
          <mc:Choice Requires="a14">
            <p:sp>
              <p:nvSpPr>
                <p:cNvPr id="16" name="Rechteck 15"/>
                <p:cNvSpPr/>
                <p:nvPr/>
              </p:nvSpPr>
              <p:spPr>
                <a:xfrm>
                  <a:off x="4584429" y="3323816"/>
                  <a:ext cx="4220716" cy="1015663"/>
                </a:xfrm>
                <a:prstGeom prst="rect">
                  <a:avLst/>
                </a:prstGeom>
                <a:ln>
                  <a:noFill/>
                </a:ln>
              </p:spPr>
              <p:txBody>
                <a:bodyPr wrap="square">
                  <a:spAutoFit/>
                </a:bodyPr>
                <a:lstStyle/>
                <a:p>
                  <a:r>
                    <a:rPr lang="de-DE" sz="2000" dirty="0" smtClean="0">
                      <a:latin typeface="Calibri"/>
                      <a:cs typeface="Calibri"/>
                    </a:rPr>
                    <a:t>Untersuchen Sie die Funktionenschar mit </a:t>
                  </a:r>
                  <a:r>
                    <a:rPr lang="de-DE" sz="2000" dirty="0" err="1">
                      <a:latin typeface="Calibri"/>
                      <a:cs typeface="Calibri"/>
                    </a:rPr>
                    <a:t>f</a:t>
                  </a:r>
                  <a:r>
                    <a:rPr lang="de-DE" sz="2000" baseline="-25000" dirty="0" err="1">
                      <a:latin typeface="Calibri"/>
                      <a:cs typeface="Calibri"/>
                    </a:rPr>
                    <a:t>a</a:t>
                  </a:r>
                  <a:r>
                    <a:rPr lang="de-DE" sz="2000" dirty="0">
                      <a:latin typeface="Calibri"/>
                      <a:cs typeface="Calibri"/>
                    </a:rPr>
                    <a:t>(x)= ax+x</a:t>
                  </a:r>
                  <a:r>
                    <a:rPr lang="de-DE" sz="2000" baseline="30000" dirty="0">
                      <a:latin typeface="Calibri"/>
                      <a:cs typeface="Calibri"/>
                    </a:rPr>
                    <a:t>2</a:t>
                  </a:r>
                  <a:r>
                    <a:rPr lang="de-DE" sz="2000" dirty="0">
                      <a:latin typeface="Calibri"/>
                      <a:cs typeface="Calibri"/>
                    </a:rPr>
                    <a:t>, a </a:t>
                  </a:r>
                  <a14:m>
                    <m:oMath xmlns:m="http://schemas.openxmlformats.org/officeDocument/2006/math">
                      <m:r>
                        <a:rPr lang="el-GR" sz="2000" i="1" smtClean="0">
                          <a:latin typeface="Cambria Math" charset="0"/>
                          <a:ea typeface="Cambria Math" charset="0"/>
                          <a:cs typeface="Cambria Math" charset="0"/>
                        </a:rPr>
                        <m:t>∈</m:t>
                      </m:r>
                    </m:oMath>
                  </a14:m>
                  <a:r>
                    <a:rPr lang="de-DE" sz="2000" dirty="0" smtClean="0">
                      <a:latin typeface="Calibri"/>
                      <a:cs typeface="Calibri"/>
                    </a:rPr>
                    <a:t> R. </a:t>
                  </a:r>
                  <a:r>
                    <a:rPr lang="de-DE" sz="2000" dirty="0">
                      <a:latin typeface="Calibri"/>
                      <a:cs typeface="Calibri"/>
                    </a:rPr>
                    <a:t/>
                  </a:r>
                  <a:br>
                    <a:rPr lang="de-DE" sz="2000" dirty="0">
                      <a:latin typeface="Calibri"/>
                      <a:cs typeface="Calibri"/>
                    </a:rPr>
                  </a:br>
                  <a:r>
                    <a:rPr lang="de-DE" sz="2000" dirty="0">
                      <a:latin typeface="Calibri"/>
                      <a:cs typeface="Calibri"/>
                    </a:rPr>
                    <a:t>Welche Parabel entsteht zusätzlich?</a:t>
                  </a:r>
                </a:p>
              </p:txBody>
            </p:sp>
          </mc:Choice>
          <mc:Fallback xmlns="">
            <p:sp>
              <p:nvSpPr>
                <p:cNvPr id="16" name="Rechteck 15"/>
                <p:cNvSpPr>
                  <a:spLocks noRot="1" noChangeAspect="1" noMove="1" noResize="1" noEditPoints="1" noAdjustHandles="1" noChangeArrowheads="1" noChangeShapeType="1" noTextEdit="1"/>
                </p:cNvSpPr>
                <p:nvPr/>
              </p:nvSpPr>
              <p:spPr>
                <a:xfrm>
                  <a:off x="4584429" y="3323816"/>
                  <a:ext cx="4220716" cy="1015663"/>
                </a:xfrm>
                <a:prstGeom prst="rect">
                  <a:avLst/>
                </a:prstGeom>
                <a:blipFill rotWithShape="0">
                  <a:blip r:embed="rId4"/>
                  <a:stretch>
                    <a:fillRect l="-1590" t="-2994" b="-9581"/>
                  </a:stretch>
                </a:blipFill>
                <a:ln>
                  <a:noFill/>
                </a:ln>
              </p:spPr>
              <p:txBody>
                <a:bodyPr/>
                <a:lstStyle/>
                <a:p>
                  <a:r>
                    <a:rPr lang="de-DE">
                      <a:noFill/>
                    </a:rPr>
                    <a:t> </a:t>
                  </a:r>
                </a:p>
              </p:txBody>
            </p:sp>
          </mc:Fallback>
        </mc:AlternateContent>
      </p:grpSp>
      <p:sp>
        <p:nvSpPr>
          <p:cNvPr id="11" name="Inhaltsplatzhalter 2"/>
          <p:cNvSpPr>
            <a:spLocks noGrp="1"/>
          </p:cNvSpPr>
          <p:nvPr>
            <p:ph idx="1"/>
          </p:nvPr>
        </p:nvSpPr>
        <p:spPr>
          <a:xfrm>
            <a:off x="1331640" y="1124744"/>
            <a:ext cx="7128792" cy="2088232"/>
          </a:xfrm>
        </p:spPr>
        <p:txBody>
          <a:bodyPr/>
          <a:lstStyle/>
          <a:p>
            <a:pPr marL="0" indent="0">
              <a:buNone/>
            </a:pPr>
            <a:r>
              <a:rPr lang="de-DE" dirty="0">
                <a:cs typeface="Calibri" pitchFamily="34" charset="0"/>
              </a:rPr>
              <a:t>durch die Möglichkeit viele Beispiele zu generieren, statische und dynamische Visualisierungen zu </a:t>
            </a:r>
            <a:r>
              <a:rPr lang="de-DE" dirty="0" smtClean="0">
                <a:cs typeface="Calibri" pitchFamily="34" charset="0"/>
              </a:rPr>
              <a:t>vollziehen. Wichtig </a:t>
            </a:r>
            <a:r>
              <a:rPr lang="de-DE" dirty="0">
                <a:cs typeface="Calibri" pitchFamily="34" charset="0"/>
              </a:rPr>
              <a:t>z</a:t>
            </a:r>
            <a:r>
              <a:rPr lang="de-DE" dirty="0" smtClean="0">
                <a:cs typeface="Calibri" pitchFamily="34" charset="0"/>
              </a:rPr>
              <a:t>. B</a:t>
            </a:r>
            <a:r>
              <a:rPr lang="de-DE" dirty="0">
                <a:cs typeface="Calibri" pitchFamily="34" charset="0"/>
              </a:rPr>
              <a:t>. bei:</a:t>
            </a:r>
          </a:p>
          <a:p>
            <a:pPr lvl="1">
              <a:buClr>
                <a:schemeClr val="tx2"/>
              </a:buClr>
            </a:pPr>
            <a:r>
              <a:rPr lang="de-DE" sz="2000" dirty="0">
                <a:solidFill>
                  <a:schemeClr val="bg1">
                    <a:lumMod val="65000"/>
                  </a:schemeClr>
                </a:solidFill>
                <a:cs typeface="Calibri" pitchFamily="34" charset="0"/>
              </a:rPr>
              <a:t>Modellierungs- oder Problemaufgaben zur Hinführung zu neuen Inhalten</a:t>
            </a:r>
          </a:p>
          <a:p>
            <a:pPr lvl="1">
              <a:buClr>
                <a:schemeClr val="tx2"/>
              </a:buClr>
            </a:pPr>
            <a:r>
              <a:rPr lang="de-DE" sz="2000" dirty="0">
                <a:cs typeface="Calibri" pitchFamily="34" charset="0"/>
              </a:rPr>
              <a:t>Aufgaben zur Struktursuche  </a:t>
            </a:r>
            <a:r>
              <a:rPr lang="de-DE" sz="2000" dirty="0" smtClean="0">
                <a:cs typeface="Calibri" pitchFamily="34" charset="0"/>
              </a:rPr>
              <a:t>(</a:t>
            </a:r>
            <a:r>
              <a:rPr lang="de-DE" sz="2000" dirty="0">
                <a:cs typeface="Calibri" pitchFamily="34" charset="0"/>
              </a:rPr>
              <a:t>z</a:t>
            </a:r>
            <a:r>
              <a:rPr lang="de-DE" sz="2000" dirty="0" smtClean="0">
                <a:cs typeface="Calibri" pitchFamily="34" charset="0"/>
              </a:rPr>
              <a:t>. B</a:t>
            </a:r>
            <a:r>
              <a:rPr lang="de-DE" sz="2000" dirty="0">
                <a:cs typeface="Calibri" pitchFamily="34" charset="0"/>
              </a:rPr>
              <a:t>. Untersuchen von Zusammenhängen)</a:t>
            </a:r>
          </a:p>
          <a:p>
            <a:endParaRPr lang="de-DE" dirty="0"/>
          </a:p>
        </p:txBody>
      </p:sp>
      <p:pic>
        <p:nvPicPr>
          <p:cNvPr id="12" name="Bild 11" descr="lernen.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284" y="1220252"/>
            <a:ext cx="1133356" cy="1340768"/>
          </a:xfrm>
          <a:prstGeom prst="rect">
            <a:avLst/>
          </a:prstGeom>
        </p:spPr>
      </p:pic>
      <p:pic>
        <p:nvPicPr>
          <p:cNvPr id="1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l="25848" t="2122" r="26814" b="18504"/>
          <a:stretch/>
        </p:blipFill>
        <p:spPr bwMode="auto">
          <a:xfrm>
            <a:off x="2699792" y="4869160"/>
            <a:ext cx="1704089" cy="1944000"/>
          </a:xfrm>
          <a:prstGeom prst="rect">
            <a:avLst/>
          </a:prstGeom>
          <a:noFill/>
          <a:ln w="12700">
            <a:solidFill>
              <a:srgbClr val="327A87"/>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4" name="Gruppierung 3"/>
          <p:cNvGrpSpPr/>
          <p:nvPr/>
        </p:nvGrpSpPr>
        <p:grpSpPr>
          <a:xfrm>
            <a:off x="-252536" y="3212976"/>
            <a:ext cx="4663404" cy="2006845"/>
            <a:chOff x="-307428" y="3240631"/>
            <a:chExt cx="4663404" cy="2006845"/>
          </a:xfrm>
        </p:grpSpPr>
        <p:sp>
          <p:nvSpPr>
            <p:cNvPr id="10" name="Rechteck 9"/>
            <p:cNvSpPr/>
            <p:nvPr/>
          </p:nvSpPr>
          <p:spPr bwMode="auto">
            <a:xfrm>
              <a:off x="-307428" y="3240631"/>
              <a:ext cx="4663404" cy="177254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3" name="Textfeld 2"/>
            <p:cNvSpPr txBox="1"/>
            <p:nvPr/>
          </p:nvSpPr>
          <p:spPr>
            <a:xfrm>
              <a:off x="323528" y="3308484"/>
              <a:ext cx="4032448" cy="1938992"/>
            </a:xfrm>
            <a:prstGeom prst="rect">
              <a:avLst/>
            </a:prstGeom>
            <a:noFill/>
          </p:spPr>
          <p:txBody>
            <a:bodyPr wrap="square" rtlCol="0">
              <a:spAutoFit/>
            </a:bodyPr>
            <a:lstStyle/>
            <a:p>
              <a:r>
                <a:rPr lang="de-DE" sz="2000" dirty="0">
                  <a:latin typeface="Calibri" charset="0"/>
                  <a:ea typeface="Calibri" charset="0"/>
                  <a:cs typeface="Calibri" charset="0"/>
                </a:rPr>
                <a:t>Welche Kurve umhüllt die Funktionenschar mit</a:t>
              </a:r>
              <a:br>
                <a:rPr lang="de-DE" sz="2000" dirty="0">
                  <a:latin typeface="Calibri" charset="0"/>
                  <a:ea typeface="Calibri" charset="0"/>
                  <a:cs typeface="Calibri" charset="0"/>
                </a:rPr>
              </a:br>
              <a:r>
                <a:rPr lang="de-DE" sz="2000" dirty="0" err="1">
                  <a:latin typeface="Calibri" charset="0"/>
                  <a:ea typeface="Calibri" charset="0"/>
                  <a:cs typeface="Calibri" charset="0"/>
                </a:rPr>
                <a:t>f</a:t>
              </a:r>
              <a:r>
                <a:rPr lang="de-DE" sz="2000" baseline="-25000" dirty="0" err="1">
                  <a:latin typeface="Calibri" charset="0"/>
                  <a:ea typeface="Calibri" charset="0"/>
                  <a:cs typeface="Calibri" charset="0"/>
                </a:rPr>
                <a:t>a</a:t>
              </a:r>
              <a:r>
                <a:rPr lang="de-DE" sz="2000" dirty="0">
                  <a:latin typeface="Calibri" charset="0"/>
                  <a:ea typeface="Calibri" charset="0"/>
                  <a:cs typeface="Calibri" charset="0"/>
                </a:rPr>
                <a:t>(x)= ½ (x-a)</a:t>
              </a:r>
              <a:r>
                <a:rPr lang="de-DE" sz="2000" baseline="30000" dirty="0">
                  <a:latin typeface="Calibri" charset="0"/>
                  <a:ea typeface="Calibri" charset="0"/>
                  <a:cs typeface="Calibri" charset="0"/>
                </a:rPr>
                <a:t>2</a:t>
              </a:r>
              <a:r>
                <a:rPr lang="de-DE" sz="2000" dirty="0">
                  <a:latin typeface="Calibri" charset="0"/>
                  <a:ea typeface="Calibri" charset="0"/>
                  <a:cs typeface="Calibri" charset="0"/>
                </a:rPr>
                <a:t>+a</a:t>
              </a:r>
              <a:r>
                <a:rPr lang="de-DE" sz="2000" baseline="30000" dirty="0">
                  <a:latin typeface="Calibri" charset="0"/>
                  <a:ea typeface="Calibri" charset="0"/>
                  <a:cs typeface="Calibri" charset="0"/>
                </a:rPr>
                <a:t>2</a:t>
              </a:r>
              <a:r>
                <a:rPr lang="de-DE" sz="2000" dirty="0">
                  <a:latin typeface="Calibri" charset="0"/>
                  <a:ea typeface="Calibri" charset="0"/>
                  <a:cs typeface="Calibri" charset="0"/>
                </a:rPr>
                <a:t>, a ∈ R am engsten? Finden Sie die Kurve und beweisen sie, dass sie </a:t>
              </a:r>
              <a:r>
                <a:rPr lang="de-DE" sz="2000" dirty="0" smtClean="0">
                  <a:latin typeface="Calibri" charset="0"/>
                  <a:ea typeface="Calibri" charset="0"/>
                  <a:cs typeface="Calibri" charset="0"/>
                </a:rPr>
                <a:t>die optimale </a:t>
              </a:r>
              <a:r>
                <a:rPr lang="de-DE" sz="2000" dirty="0">
                  <a:latin typeface="Calibri" charset="0"/>
                  <a:ea typeface="Calibri" charset="0"/>
                  <a:cs typeface="Calibri" charset="0"/>
                </a:rPr>
                <a:t>ist. </a:t>
              </a:r>
            </a:p>
            <a:p>
              <a:endParaRPr lang="de-DE" sz="2000" dirty="0">
                <a:latin typeface="Calibri" panose="020F0502020204030204" pitchFamily="34" charset="0"/>
              </a:endParaRPr>
            </a:p>
          </p:txBody>
        </p:sp>
      </p:grpSp>
    </p:spTree>
    <p:extLst>
      <p:ext uri="{BB962C8B-B14F-4D97-AF65-F5344CB8AC3E}">
        <p14:creationId xmlns:p14="http://schemas.microsoft.com/office/powerpoint/2010/main" val="1162279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p:cNvSpPr>
            <a:spLocks noGrp="1"/>
          </p:cNvSpPr>
          <p:nvPr>
            <p:ph idx="1"/>
          </p:nvPr>
        </p:nvSpPr>
        <p:spPr>
          <a:xfrm>
            <a:off x="1292152" y="1124744"/>
            <a:ext cx="7456312" cy="5400600"/>
          </a:xfrm>
        </p:spPr>
        <p:txBody>
          <a:bodyPr/>
          <a:lstStyle/>
          <a:p>
            <a:pPr marL="0" indent="0">
              <a:spcAft>
                <a:spcPts val="0"/>
              </a:spcAft>
              <a:buNone/>
            </a:pPr>
            <a:r>
              <a:rPr lang="de-DE" dirty="0">
                <a:latin typeface="Calibri" pitchFamily="34" charset="0"/>
                <a:cs typeface="Calibri" pitchFamily="34" charset="0"/>
              </a:rPr>
              <a:t>durch die </a:t>
            </a:r>
            <a:r>
              <a:rPr lang="de-DE" dirty="0" smtClean="0">
                <a:latin typeface="Calibri" pitchFamily="34" charset="0"/>
                <a:cs typeface="Calibri" pitchFamily="34" charset="0"/>
              </a:rPr>
              <a:t>Möglichkeit</a:t>
            </a:r>
            <a:r>
              <a:rPr lang="de-DE" dirty="0">
                <a:latin typeface="Calibri" pitchFamily="34" charset="0"/>
                <a:cs typeface="Calibri" pitchFamily="34" charset="0"/>
              </a:rPr>
              <a:t>, schnell Rechnungen, komplexe Algorithmen und statische und dynamische Visualisierungen zu vollziehen und zu </a:t>
            </a:r>
            <a:r>
              <a:rPr lang="de-DE" dirty="0" smtClean="0">
                <a:latin typeface="Calibri" pitchFamily="34" charset="0"/>
                <a:cs typeface="Calibri" pitchFamily="34" charset="0"/>
              </a:rPr>
              <a:t>kontrollieren</a:t>
            </a:r>
            <a:endParaRPr lang="de-DE" dirty="0">
              <a:latin typeface="Calibri" pitchFamily="34" charset="0"/>
              <a:cs typeface="Calibri" pitchFamily="34" charset="0"/>
            </a:endParaRPr>
          </a:p>
          <a:p>
            <a:pPr marL="0" indent="0">
              <a:spcAft>
                <a:spcPts val="0"/>
              </a:spcAft>
              <a:buNone/>
            </a:pPr>
            <a:r>
              <a:rPr lang="de-DE" dirty="0">
                <a:latin typeface="Calibri" pitchFamily="34" charset="0"/>
                <a:cs typeface="Calibri" pitchFamily="34" charset="0"/>
              </a:rPr>
              <a:t>Wichtig z</a:t>
            </a:r>
            <a:r>
              <a:rPr lang="de-DE" dirty="0" smtClean="0">
                <a:latin typeface="Calibri" pitchFamily="34" charset="0"/>
                <a:cs typeface="Calibri" pitchFamily="34" charset="0"/>
              </a:rPr>
              <a:t>. B</a:t>
            </a:r>
            <a:r>
              <a:rPr lang="de-DE" dirty="0">
                <a:latin typeface="Calibri" pitchFamily="34" charset="0"/>
                <a:cs typeface="Calibri" pitchFamily="34" charset="0"/>
              </a:rPr>
              <a:t>. bei:</a:t>
            </a:r>
          </a:p>
          <a:p>
            <a:pPr lvl="1">
              <a:spcBef>
                <a:spcPct val="0"/>
              </a:spcBef>
              <a:buClr>
                <a:schemeClr val="tx2"/>
              </a:buClr>
            </a:pPr>
            <a:r>
              <a:rPr lang="de-DE" sz="2000" dirty="0">
                <a:latin typeface="Calibri" pitchFamily="34" charset="0"/>
                <a:cs typeface="Calibri" pitchFamily="34" charset="0"/>
              </a:rPr>
              <a:t>Modellierungen, Problemlöseaufgaben, Simulationen, ...</a:t>
            </a:r>
          </a:p>
          <a:p>
            <a:pPr marL="0" indent="0">
              <a:buNone/>
            </a:pPr>
            <a:endParaRPr lang="de-DE" dirty="0"/>
          </a:p>
        </p:txBody>
      </p:sp>
      <p:sp>
        <p:nvSpPr>
          <p:cNvPr id="2" name="Titel 1"/>
          <p:cNvSpPr>
            <a:spLocks noGrp="1"/>
          </p:cNvSpPr>
          <p:nvPr>
            <p:ph type="title"/>
          </p:nvPr>
        </p:nvSpPr>
        <p:spPr/>
        <p:txBody>
          <a:bodyPr>
            <a:normAutofit/>
          </a:bodyPr>
          <a:lstStyle/>
          <a:p>
            <a:r>
              <a:rPr lang="de-DE" sz="2500" dirty="0"/>
              <a:t>Werkzeuge zum Mathematik treiben </a:t>
            </a:r>
            <a:r>
              <a:rPr lang="de-DE" sz="2500" dirty="0">
                <a:sym typeface="Wingdings"/>
              </a:rPr>
              <a:t> Üben</a:t>
            </a:r>
            <a:endParaRPr lang="en-US" sz="2500" dirty="0">
              <a:latin typeface="+mn-lt"/>
            </a:endParaRPr>
          </a:p>
        </p:txBody>
      </p:sp>
      <p:sp>
        <p:nvSpPr>
          <p:cNvPr id="8" name="Rechteck 7"/>
          <p:cNvSpPr/>
          <p:nvPr/>
        </p:nvSpPr>
        <p:spPr>
          <a:xfrm>
            <a:off x="6086054" y="2802414"/>
            <a:ext cx="1726306" cy="400110"/>
          </a:xfrm>
          <a:prstGeom prst="rect">
            <a:avLst/>
          </a:prstGeom>
        </p:spPr>
        <p:txBody>
          <a:bodyPr wrap="none">
            <a:spAutoFit/>
          </a:bodyPr>
          <a:lstStyle/>
          <a:p>
            <a:r>
              <a:rPr lang="de-DE" sz="2000" dirty="0">
                <a:latin typeface="Calibri" charset="0"/>
                <a:ea typeface="Calibri" charset="0"/>
                <a:cs typeface="Calibri" charset="0"/>
              </a:rPr>
              <a:t>Berliner Bogen</a:t>
            </a:r>
          </a:p>
        </p:txBody>
      </p:sp>
      <p:sp>
        <p:nvSpPr>
          <p:cNvPr id="9" name="Inhaltsplatzhalter 2"/>
          <p:cNvSpPr txBox="1">
            <a:spLocks/>
          </p:cNvSpPr>
          <p:nvPr/>
        </p:nvSpPr>
        <p:spPr>
          <a:xfrm>
            <a:off x="179512" y="2492896"/>
            <a:ext cx="6054334" cy="280831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de-DE" sz="2400" b="1" dirty="0">
                <a:latin typeface="Calibri" charset="0"/>
                <a:ea typeface="Calibri" charset="0"/>
                <a:cs typeface="Calibri" charset="0"/>
              </a:rPr>
              <a:t>So ….</a:t>
            </a:r>
            <a:endParaRPr lang="de-DE" sz="2000" b="1" dirty="0">
              <a:latin typeface="Calibri" charset="0"/>
              <a:ea typeface="Calibri" charset="0"/>
              <a:cs typeface="Calibri" charset="0"/>
            </a:endParaRPr>
          </a:p>
          <a:p>
            <a:pPr marL="0" indent="0">
              <a:spcBef>
                <a:spcPts val="0"/>
              </a:spcBef>
              <a:buFont typeface="Arial" pitchFamily="34" charset="0"/>
              <a:buNone/>
            </a:pPr>
            <a:r>
              <a:rPr lang="de-DE" sz="2000" dirty="0">
                <a:latin typeface="Calibri" charset="0"/>
                <a:ea typeface="Calibri" charset="0"/>
                <a:cs typeface="Calibri" charset="0"/>
              </a:rPr>
              <a:t>Wie groß könnte ein quaderförmige Gebäude </a:t>
            </a:r>
            <a:br>
              <a:rPr lang="de-DE" sz="2000" dirty="0">
                <a:latin typeface="Calibri" charset="0"/>
                <a:ea typeface="Calibri" charset="0"/>
                <a:cs typeface="Calibri" charset="0"/>
              </a:rPr>
            </a:br>
            <a:r>
              <a:rPr lang="de-DE" sz="2000" dirty="0">
                <a:latin typeface="Calibri" charset="0"/>
                <a:ea typeface="Calibri" charset="0"/>
                <a:cs typeface="Calibri" charset="0"/>
              </a:rPr>
              <a:t>unter einem solchen Bogen höchstens sein? </a:t>
            </a:r>
          </a:p>
          <a:p>
            <a:pPr marL="0" indent="0">
              <a:spcBef>
                <a:spcPts val="0"/>
              </a:spcBef>
              <a:buFont typeface="Arial" pitchFamily="34" charset="0"/>
              <a:buNone/>
            </a:pPr>
            <a:r>
              <a:rPr lang="de-DE" sz="2400" b="1" dirty="0">
                <a:latin typeface="Calibri" charset="0"/>
                <a:ea typeface="Calibri" charset="0"/>
                <a:cs typeface="Calibri" charset="0"/>
              </a:rPr>
              <a:t>…oder so :</a:t>
            </a:r>
          </a:p>
          <a:p>
            <a:pPr marL="0" indent="0">
              <a:spcBef>
                <a:spcPts val="0"/>
              </a:spcBef>
              <a:buNone/>
            </a:pPr>
            <a:r>
              <a:rPr lang="de-DE" sz="2000" dirty="0">
                <a:latin typeface="Calibri" charset="0"/>
                <a:ea typeface="Calibri" charset="0"/>
                <a:cs typeface="Calibri" charset="0"/>
              </a:rPr>
              <a:t>Der „Berliner Bogen“ steht in Hamburg. </a:t>
            </a:r>
            <a:br>
              <a:rPr lang="de-DE" sz="2000" dirty="0">
                <a:latin typeface="Calibri" charset="0"/>
                <a:ea typeface="Calibri" charset="0"/>
                <a:cs typeface="Calibri" charset="0"/>
              </a:rPr>
            </a:br>
            <a:r>
              <a:rPr lang="de-DE" sz="2000" dirty="0">
                <a:latin typeface="Calibri" charset="0"/>
                <a:ea typeface="Calibri" charset="0"/>
                <a:cs typeface="Calibri" charset="0"/>
              </a:rPr>
              <a:t>Ein Architekt will das Außendesign kopieren und im Innern ein quaderförmiges Bürogebäude errichten.  </a:t>
            </a:r>
            <a:r>
              <a:rPr lang="de-DE" sz="2000" dirty="0" smtClean="0">
                <a:latin typeface="Calibri" charset="0"/>
                <a:ea typeface="Calibri" charset="0"/>
                <a:cs typeface="Calibri" charset="0"/>
              </a:rPr>
              <a:t/>
            </a:r>
            <a:br>
              <a:rPr lang="de-DE" sz="2000" dirty="0" smtClean="0">
                <a:latin typeface="Calibri" charset="0"/>
                <a:ea typeface="Calibri" charset="0"/>
                <a:cs typeface="Calibri" charset="0"/>
              </a:rPr>
            </a:br>
            <a:r>
              <a:rPr lang="de-DE" sz="2000" dirty="0" smtClean="0">
                <a:solidFill>
                  <a:prstClr val="black"/>
                </a:solidFill>
                <a:latin typeface="Calibri" charset="0"/>
                <a:ea typeface="Calibri" charset="0"/>
                <a:cs typeface="Calibri" charset="0"/>
              </a:rPr>
              <a:t>Auf </a:t>
            </a:r>
            <a:r>
              <a:rPr lang="de-DE" sz="2000" dirty="0">
                <a:solidFill>
                  <a:prstClr val="black"/>
                </a:solidFill>
                <a:latin typeface="Calibri" charset="0"/>
                <a:ea typeface="Calibri" charset="0"/>
                <a:cs typeface="Calibri" charset="0"/>
              </a:rPr>
              <a:t>dem Dach des Bürogebäudes soll eine Cafeteria </a:t>
            </a:r>
            <a:r>
              <a:rPr lang="de-DE" sz="2000" dirty="0" smtClean="0">
                <a:solidFill>
                  <a:prstClr val="black"/>
                </a:solidFill>
                <a:latin typeface="Calibri" charset="0"/>
                <a:ea typeface="Calibri" charset="0"/>
                <a:cs typeface="Calibri" charset="0"/>
              </a:rPr>
              <a:t/>
            </a:r>
            <a:br>
              <a:rPr lang="de-DE" sz="2000" dirty="0" smtClean="0">
                <a:solidFill>
                  <a:prstClr val="black"/>
                </a:solidFill>
                <a:latin typeface="Calibri" charset="0"/>
                <a:ea typeface="Calibri" charset="0"/>
                <a:cs typeface="Calibri" charset="0"/>
              </a:rPr>
            </a:br>
            <a:r>
              <a:rPr lang="de-DE" sz="2000" dirty="0" smtClean="0">
                <a:solidFill>
                  <a:prstClr val="black"/>
                </a:solidFill>
                <a:latin typeface="Calibri" charset="0"/>
                <a:ea typeface="Calibri" charset="0"/>
                <a:cs typeface="Calibri" charset="0"/>
              </a:rPr>
              <a:t>Platz </a:t>
            </a:r>
            <a:r>
              <a:rPr lang="de-DE" sz="2000" dirty="0">
                <a:solidFill>
                  <a:prstClr val="black"/>
                </a:solidFill>
                <a:latin typeface="Calibri" charset="0"/>
                <a:ea typeface="Calibri" charset="0"/>
                <a:cs typeface="Calibri" charset="0"/>
              </a:rPr>
              <a:t>finden. </a:t>
            </a:r>
          </a:p>
          <a:p>
            <a:pPr marL="0" lvl="0" indent="0">
              <a:buNone/>
            </a:pPr>
            <a:endParaRPr lang="de-DE" sz="2400" dirty="0">
              <a:solidFill>
                <a:prstClr val="black"/>
              </a:solidFill>
            </a:endParaRPr>
          </a:p>
          <a:p>
            <a:pPr marL="0" indent="0">
              <a:buNone/>
            </a:pPr>
            <a:endParaRPr lang="de-DE" sz="2000" dirty="0"/>
          </a:p>
        </p:txBody>
      </p:sp>
      <p:sp>
        <p:nvSpPr>
          <p:cNvPr id="10" name="Rechteck 9"/>
          <p:cNvSpPr/>
          <p:nvPr/>
        </p:nvSpPr>
        <p:spPr>
          <a:xfrm>
            <a:off x="179512" y="5445224"/>
            <a:ext cx="8172908" cy="1015663"/>
          </a:xfrm>
          <a:prstGeom prst="rect">
            <a:avLst/>
          </a:prstGeom>
          <a:noFill/>
        </p:spPr>
        <p:txBody>
          <a:bodyPr wrap="square">
            <a:spAutoFit/>
          </a:bodyPr>
          <a:lstStyle/>
          <a:p>
            <a:pPr marL="0" lvl="1"/>
            <a:r>
              <a:rPr lang="de-DE" sz="2000" dirty="0">
                <a:solidFill>
                  <a:prstClr val="black"/>
                </a:solidFill>
                <a:latin typeface="Calibri" charset="0"/>
                <a:ea typeface="Calibri" charset="0"/>
                <a:cs typeface="Calibri" charset="0"/>
              </a:rPr>
              <a:t>Bestimmen Sie die Maße, die für die Planung relevant sind  (z</a:t>
            </a:r>
            <a:r>
              <a:rPr lang="de-DE" sz="2000" dirty="0" smtClean="0">
                <a:solidFill>
                  <a:prstClr val="black"/>
                </a:solidFill>
                <a:latin typeface="Calibri" charset="0"/>
                <a:ea typeface="Calibri" charset="0"/>
                <a:cs typeface="Calibri" charset="0"/>
              </a:rPr>
              <a:t>. B</a:t>
            </a:r>
            <a:r>
              <a:rPr lang="de-DE" sz="2000" dirty="0">
                <a:solidFill>
                  <a:prstClr val="black"/>
                </a:solidFill>
                <a:latin typeface="Calibri" charset="0"/>
                <a:ea typeface="Calibri" charset="0"/>
                <a:cs typeface="Calibri" charset="0"/>
              </a:rPr>
              <a:t>. Flächen- und Rauminhalte der einzelnen Bereiche).  </a:t>
            </a:r>
            <a:br>
              <a:rPr lang="de-DE" sz="2000" dirty="0">
                <a:solidFill>
                  <a:prstClr val="black"/>
                </a:solidFill>
                <a:latin typeface="Calibri" charset="0"/>
                <a:ea typeface="Calibri" charset="0"/>
                <a:cs typeface="Calibri" charset="0"/>
              </a:rPr>
            </a:br>
            <a:r>
              <a:rPr lang="de-DE" sz="2000" dirty="0">
                <a:solidFill>
                  <a:prstClr val="black"/>
                </a:solidFill>
                <a:latin typeface="Calibri" charset="0"/>
                <a:ea typeface="Calibri" charset="0"/>
                <a:cs typeface="Calibri" charset="0"/>
              </a:rPr>
              <a:t>Bedenken Sie dabei, dass öffentliche Räume mindestens 2,50 m hoch sind.</a:t>
            </a:r>
          </a:p>
        </p:txBody>
      </p:sp>
      <p:pic>
        <p:nvPicPr>
          <p:cNvPr id="3" name="Bild 2"/>
          <p:cNvPicPr>
            <a:picLocks noChangeAspect="1"/>
          </p:cNvPicPr>
          <p:nvPr/>
        </p:nvPicPr>
        <p:blipFill>
          <a:blip r:embed="rId3"/>
          <a:stretch>
            <a:fillRect/>
          </a:stretch>
        </p:blipFill>
        <p:spPr>
          <a:xfrm>
            <a:off x="6168309" y="3146281"/>
            <a:ext cx="2573684" cy="1722879"/>
          </a:xfrm>
          <a:prstGeom prst="rect">
            <a:avLst/>
          </a:prstGeom>
        </p:spPr>
      </p:pic>
      <p:sp>
        <p:nvSpPr>
          <p:cNvPr id="12" name="Rechteck 11"/>
          <p:cNvSpPr/>
          <p:nvPr/>
        </p:nvSpPr>
        <p:spPr>
          <a:xfrm>
            <a:off x="6084168" y="4890646"/>
            <a:ext cx="4572000" cy="338554"/>
          </a:xfrm>
          <a:prstGeom prst="rect">
            <a:avLst/>
          </a:prstGeom>
        </p:spPr>
        <p:txBody>
          <a:bodyPr>
            <a:spAutoFit/>
          </a:bodyPr>
          <a:lstStyle/>
          <a:p>
            <a:r>
              <a:rPr lang="de-DE" sz="1600" dirty="0">
                <a:latin typeface="Calibri" charset="0"/>
                <a:ea typeface="Calibri" charset="0"/>
                <a:cs typeface="Calibri" charset="0"/>
              </a:rPr>
              <a:t>Foto: </a:t>
            </a:r>
            <a:r>
              <a:rPr lang="de-DE" sz="1600" dirty="0" err="1">
                <a:latin typeface="Calibri" charset="0"/>
                <a:ea typeface="Calibri" charset="0"/>
                <a:cs typeface="Calibri" charset="0"/>
              </a:rPr>
              <a:t>flamenc</a:t>
            </a:r>
            <a:r>
              <a:rPr lang="de-DE" sz="1600" dirty="0">
                <a:latin typeface="Calibri" charset="0"/>
                <a:ea typeface="Calibri" charset="0"/>
                <a:cs typeface="Calibri" charset="0"/>
              </a:rPr>
              <a:t>, Lizenz: CC BY-SA 3.0</a:t>
            </a:r>
          </a:p>
        </p:txBody>
      </p:sp>
      <p:pic>
        <p:nvPicPr>
          <p:cNvPr id="14" name="Bild 13"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361" y="1196752"/>
            <a:ext cx="1147279" cy="1224702"/>
          </a:xfrm>
          <a:prstGeom prst="rect">
            <a:avLst/>
          </a:prstGeom>
        </p:spPr>
      </p:pic>
    </p:spTree>
    <p:extLst>
      <p:ext uri="{BB962C8B-B14F-4D97-AF65-F5344CB8AC3E}">
        <p14:creationId xmlns:p14="http://schemas.microsoft.com/office/powerpoint/2010/main" val="1956995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Werkzeuge zum Mathematik treiben </a:t>
            </a:r>
            <a:r>
              <a:rPr lang="de-DE" sz="2500" dirty="0">
                <a:sym typeface="Wingdings"/>
              </a:rPr>
              <a:t> Üben</a:t>
            </a:r>
            <a:endParaRPr lang="en-US" sz="2500" dirty="0">
              <a:latin typeface="+mn-lt"/>
            </a:endParaRPr>
          </a:p>
        </p:txBody>
      </p:sp>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710" t="7657" r="26441" b="29043"/>
          <a:stretch/>
        </p:blipFill>
        <p:spPr bwMode="auto">
          <a:xfrm>
            <a:off x="2627784" y="3356992"/>
            <a:ext cx="3658688" cy="2592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Inhaltsplatzhalter 6"/>
          <p:cNvSpPr>
            <a:spLocks noGrp="1"/>
          </p:cNvSpPr>
          <p:nvPr>
            <p:ph idx="1"/>
          </p:nvPr>
        </p:nvSpPr>
        <p:spPr>
          <a:xfrm>
            <a:off x="1292152" y="1124744"/>
            <a:ext cx="7456312" cy="5400600"/>
          </a:xfrm>
        </p:spPr>
        <p:txBody>
          <a:bodyPr/>
          <a:lstStyle/>
          <a:p>
            <a:pPr marL="0" indent="0">
              <a:spcAft>
                <a:spcPts val="0"/>
              </a:spcAft>
              <a:buNone/>
            </a:pPr>
            <a:r>
              <a:rPr lang="de-DE" dirty="0">
                <a:latin typeface="Calibri" pitchFamily="34" charset="0"/>
                <a:cs typeface="Calibri" pitchFamily="34" charset="0"/>
              </a:rPr>
              <a:t>durch die </a:t>
            </a:r>
            <a:r>
              <a:rPr lang="de-DE" dirty="0" smtClean="0">
                <a:latin typeface="Calibri" pitchFamily="34" charset="0"/>
                <a:cs typeface="Calibri" pitchFamily="34" charset="0"/>
              </a:rPr>
              <a:t>Möglichkeit</a:t>
            </a:r>
            <a:r>
              <a:rPr lang="de-DE" dirty="0">
                <a:latin typeface="Calibri" pitchFamily="34" charset="0"/>
                <a:cs typeface="Calibri" pitchFamily="34" charset="0"/>
              </a:rPr>
              <a:t>, schnell Rechnungen, komplexe Algorithmen und statische und dynamische Visualisierungen zu vollziehen und zu </a:t>
            </a:r>
            <a:r>
              <a:rPr lang="de-DE" dirty="0" smtClean="0">
                <a:latin typeface="Calibri" pitchFamily="34" charset="0"/>
                <a:cs typeface="Calibri" pitchFamily="34" charset="0"/>
              </a:rPr>
              <a:t>kontrollieren</a:t>
            </a:r>
            <a:endParaRPr lang="de-DE" dirty="0">
              <a:latin typeface="Calibri" pitchFamily="34" charset="0"/>
              <a:cs typeface="Calibri" pitchFamily="34" charset="0"/>
            </a:endParaRPr>
          </a:p>
          <a:p>
            <a:pPr marL="0" indent="0">
              <a:spcAft>
                <a:spcPts val="0"/>
              </a:spcAft>
              <a:buNone/>
            </a:pPr>
            <a:r>
              <a:rPr lang="de-DE" dirty="0">
                <a:latin typeface="Calibri" pitchFamily="34" charset="0"/>
                <a:cs typeface="Calibri" pitchFamily="34" charset="0"/>
              </a:rPr>
              <a:t>Wichtig z</a:t>
            </a:r>
            <a:r>
              <a:rPr lang="de-DE" dirty="0" smtClean="0">
                <a:latin typeface="Calibri" pitchFamily="34" charset="0"/>
                <a:cs typeface="Calibri" pitchFamily="34" charset="0"/>
              </a:rPr>
              <a:t>. B</a:t>
            </a:r>
            <a:r>
              <a:rPr lang="de-DE" dirty="0">
                <a:latin typeface="Calibri" pitchFamily="34" charset="0"/>
                <a:cs typeface="Calibri" pitchFamily="34" charset="0"/>
              </a:rPr>
              <a:t>. bei:</a:t>
            </a:r>
          </a:p>
          <a:p>
            <a:pPr lvl="1">
              <a:spcBef>
                <a:spcPct val="0"/>
              </a:spcBef>
              <a:buClr>
                <a:schemeClr val="tx2"/>
              </a:buClr>
            </a:pPr>
            <a:r>
              <a:rPr lang="de-DE" sz="2000" dirty="0">
                <a:latin typeface="Calibri" pitchFamily="34" charset="0"/>
                <a:cs typeface="Calibri" pitchFamily="34" charset="0"/>
              </a:rPr>
              <a:t>Modellierungen, Problemlöseaufgaben, Simulationen, ...</a:t>
            </a:r>
          </a:p>
          <a:p>
            <a:pPr marL="0" indent="0">
              <a:buNone/>
            </a:pPr>
            <a:endParaRPr lang="de-DE" dirty="0"/>
          </a:p>
        </p:txBody>
      </p:sp>
      <p:pic>
        <p:nvPicPr>
          <p:cNvPr id="9" name="Bild 8"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361" y="1196752"/>
            <a:ext cx="1147279" cy="1224702"/>
          </a:xfrm>
          <a:prstGeom prst="rect">
            <a:avLst/>
          </a:prstGeom>
        </p:spPr>
      </p:pic>
    </p:spTree>
    <p:extLst>
      <p:ext uri="{BB962C8B-B14F-4D97-AF65-F5344CB8AC3E}">
        <p14:creationId xmlns:p14="http://schemas.microsoft.com/office/powerpoint/2010/main" val="14146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Werkzeuge zum Mathematik treiben </a:t>
            </a:r>
            <a:r>
              <a:rPr lang="de-DE" sz="2500" dirty="0">
                <a:sym typeface="Wingdings"/>
              </a:rPr>
              <a:t> Üben</a:t>
            </a:r>
            <a:endParaRPr lang="en-US" sz="2500" dirty="0">
              <a:latin typeface="+mn-lt"/>
            </a:endParaRPr>
          </a:p>
        </p:txBody>
      </p:sp>
      <p:pic>
        <p:nvPicPr>
          <p:cNvPr id="5" name="Picture 3"/>
          <p:cNvPicPr>
            <a:picLocks noChangeArrowheads="1"/>
          </p:cNvPicPr>
          <p:nvPr/>
        </p:nvPicPr>
        <p:blipFill>
          <a:blip r:embed="rId3" cstate="print"/>
          <a:srcRect r="58457"/>
          <a:stretch>
            <a:fillRect/>
          </a:stretch>
        </p:blipFill>
        <p:spPr bwMode="auto">
          <a:xfrm>
            <a:off x="539552" y="4009445"/>
            <a:ext cx="1395587" cy="2803931"/>
          </a:xfrm>
          <a:prstGeom prst="rect">
            <a:avLst/>
          </a:prstGeom>
          <a:noFill/>
          <a:ln w="9525">
            <a:noFill/>
            <a:miter lim="800000"/>
            <a:headEnd/>
            <a:tailEnd/>
          </a:ln>
          <a:effectLst/>
        </p:spPr>
      </p:pic>
      <p:grpSp>
        <p:nvGrpSpPr>
          <p:cNvPr id="6" name="Gruppieren 4"/>
          <p:cNvGrpSpPr/>
          <p:nvPr/>
        </p:nvGrpSpPr>
        <p:grpSpPr>
          <a:xfrm>
            <a:off x="6081793" y="4073976"/>
            <a:ext cx="2795541" cy="2477209"/>
            <a:chOff x="7035800" y="2011588"/>
            <a:chExt cx="3727450" cy="2844800"/>
          </a:xfrm>
        </p:grpSpPr>
        <p:pic>
          <p:nvPicPr>
            <p:cNvPr id="7" name="Picture 4" descr="abb8"/>
            <p:cNvPicPr>
              <a:picLocks noChangeAspect="1" noChangeArrowheads="1"/>
            </p:cNvPicPr>
            <p:nvPr/>
          </p:nvPicPr>
          <p:blipFill rotWithShape="1">
            <a:blip r:embed="rId4" cstate="print"/>
            <a:srcRect l="62802" t="12854" r="5149" b="35367"/>
            <a:stretch/>
          </p:blipFill>
          <p:spPr bwMode="auto">
            <a:xfrm>
              <a:off x="8540750" y="2011588"/>
              <a:ext cx="2222500" cy="2844800"/>
            </a:xfrm>
            <a:prstGeom prst="rect">
              <a:avLst/>
            </a:prstGeom>
            <a:noFill/>
            <a:ln w="9525">
              <a:noFill/>
              <a:miter lim="800000"/>
              <a:headEnd/>
              <a:tailEnd/>
            </a:ln>
          </p:spPr>
        </p:pic>
        <p:pic>
          <p:nvPicPr>
            <p:cNvPr id="8" name="Picture 4" descr="abb8"/>
            <p:cNvPicPr>
              <a:picLocks noChangeAspect="1" noChangeArrowheads="1"/>
            </p:cNvPicPr>
            <p:nvPr/>
          </p:nvPicPr>
          <p:blipFill rotWithShape="1">
            <a:blip r:embed="rId4" cstate="print"/>
            <a:srcRect l="6031" t="12943" r="72268" b="35278"/>
            <a:stretch/>
          </p:blipFill>
          <p:spPr bwMode="auto">
            <a:xfrm>
              <a:off x="7035800" y="2011588"/>
              <a:ext cx="1504950" cy="2844800"/>
            </a:xfrm>
            <a:prstGeom prst="rect">
              <a:avLst/>
            </a:prstGeom>
            <a:noFill/>
            <a:ln w="9525">
              <a:noFill/>
              <a:miter lim="800000"/>
              <a:headEnd/>
              <a:tailEnd/>
            </a:ln>
          </p:spPr>
        </p:pic>
      </p:grpSp>
      <p:pic>
        <p:nvPicPr>
          <p:cNvPr id="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8630" t="8425" r="27957" b="18161"/>
          <a:stretch/>
        </p:blipFill>
        <p:spPr bwMode="auto">
          <a:xfrm>
            <a:off x="2530038" y="4024176"/>
            <a:ext cx="3032892" cy="2587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cstate="print"/>
          <a:srcRect/>
          <a:stretch>
            <a:fillRect/>
          </a:stretch>
        </p:blipFill>
        <p:spPr bwMode="auto">
          <a:xfrm>
            <a:off x="4934832" y="5380530"/>
            <a:ext cx="2016224" cy="1367015"/>
          </a:xfrm>
          <a:prstGeom prst="rect">
            <a:avLst/>
          </a:prstGeom>
          <a:noFill/>
          <a:ln w="9525">
            <a:noFill/>
            <a:miter lim="800000"/>
            <a:headEnd/>
            <a:tailEnd/>
          </a:ln>
          <a:effectLst/>
        </p:spPr>
      </p:pic>
      <p:graphicFrame>
        <p:nvGraphicFramePr>
          <p:cNvPr id="11" name="Tabelle 10"/>
          <p:cNvGraphicFramePr>
            <a:graphicFrameLocks noGrp="1"/>
          </p:cNvGraphicFramePr>
          <p:nvPr>
            <p:extLst>
              <p:ext uri="{D42A27DB-BD31-4B8C-83A1-F6EECF244321}">
                <p14:modId xmlns:p14="http://schemas.microsoft.com/office/powerpoint/2010/main" val="2097331495"/>
              </p:ext>
            </p:extLst>
          </p:nvPr>
        </p:nvGraphicFramePr>
        <p:xfrm>
          <a:off x="539552" y="1196752"/>
          <a:ext cx="8244915" cy="2468880"/>
        </p:xfrm>
        <a:graphic>
          <a:graphicData uri="http://schemas.openxmlformats.org/drawingml/2006/table">
            <a:tbl>
              <a:tblPr firstRow="1" bandRow="1">
                <a:tableStyleId>{5C22544A-7EE6-4342-B048-85BDC9FD1C3A}</a:tableStyleId>
              </a:tblPr>
              <a:tblGrid>
                <a:gridCol w="2748305">
                  <a:extLst>
                    <a:ext uri="{9D8B030D-6E8A-4147-A177-3AD203B41FA5}">
                      <a16:colId xmlns:a16="http://schemas.microsoft.com/office/drawing/2014/main" xmlns="" val="20000"/>
                    </a:ext>
                  </a:extLst>
                </a:gridCol>
                <a:gridCol w="2748305">
                  <a:extLst>
                    <a:ext uri="{9D8B030D-6E8A-4147-A177-3AD203B41FA5}">
                      <a16:colId xmlns:a16="http://schemas.microsoft.com/office/drawing/2014/main" xmlns="" val="20001"/>
                    </a:ext>
                  </a:extLst>
                </a:gridCol>
                <a:gridCol w="2748305">
                  <a:extLst>
                    <a:ext uri="{9D8B030D-6E8A-4147-A177-3AD203B41FA5}">
                      <a16:colId xmlns:a16="http://schemas.microsoft.com/office/drawing/2014/main" xmlns="" val="20002"/>
                    </a:ext>
                  </a:extLst>
                </a:gridCol>
              </a:tblGrid>
              <a:tr h="370840">
                <a:tc>
                  <a:txBody>
                    <a:bodyPr/>
                    <a:lstStyle/>
                    <a:p>
                      <a:pPr algn="ctr" eaLnBrk="1" hangingPunct="1"/>
                      <a:r>
                        <a:rPr lang="de-DE" sz="1800" dirty="0">
                          <a:solidFill>
                            <a:schemeClr val="tx1"/>
                          </a:solidFill>
                          <a:latin typeface="Calibri" pitchFamily="34" charset="0"/>
                          <a:cs typeface="Calibri" pitchFamily="34" charset="0"/>
                        </a:rPr>
                        <a:t>Werte ausprobieren/ </a:t>
                      </a:r>
                    </a:p>
                    <a:p>
                      <a:pPr algn="ctr" eaLnBrk="1" hangingPunct="1"/>
                      <a:r>
                        <a:rPr lang="de-DE" sz="1800" dirty="0">
                          <a:solidFill>
                            <a:schemeClr val="tx1"/>
                          </a:solidFill>
                          <a:latin typeface="Calibri" pitchFamily="34" charset="0"/>
                          <a:cs typeface="Calibri" pitchFamily="34" charset="0"/>
                        </a:rPr>
                        <a:t>Daten erheben</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Calibri" pitchFamily="34" charset="0"/>
                          <a:cs typeface="Calibri" pitchFamily="34" charset="0"/>
                        </a:rPr>
                        <a:t>Skizze aufstellen</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Calibri" pitchFamily="34" charset="0"/>
                          <a:cs typeface="Calibri" pitchFamily="34" charset="0"/>
                        </a:rPr>
                        <a:t>Term aufstellen</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70840">
                <a:tc>
                  <a:txBody>
                    <a:bodyPr/>
                    <a:lstStyle/>
                    <a:p>
                      <a:pPr algn="ctr" eaLnBrk="1" hangingPunct="1"/>
                      <a:r>
                        <a:rPr lang="de-DE" sz="1800" b="1" dirty="0">
                          <a:solidFill>
                            <a:schemeClr val="tx1"/>
                          </a:solidFill>
                          <a:latin typeface="Calibri" pitchFamily="34" charset="0"/>
                          <a:cs typeface="Calibri" pitchFamily="34" charset="0"/>
                        </a:rPr>
                        <a:t>Numerisch-tabellarischer </a:t>
                      </a:r>
                    </a:p>
                    <a:p>
                      <a:pPr algn="ctr" eaLnBrk="1" hangingPunct="1"/>
                      <a:r>
                        <a:rPr lang="de-DE" sz="1800" b="1" dirty="0">
                          <a:solidFill>
                            <a:schemeClr val="tx1"/>
                          </a:solidFill>
                          <a:latin typeface="Calibri" pitchFamily="34" charset="0"/>
                          <a:cs typeface="Calibri" pitchFamily="34" charset="0"/>
                        </a:rPr>
                        <a:t>Zugang</a:t>
                      </a:r>
                    </a:p>
                    <a:p>
                      <a:pPr algn="ctr" eaLnBrk="1" hangingPunct="1"/>
                      <a:r>
                        <a:rPr lang="de-DE" sz="1800" dirty="0">
                          <a:solidFill>
                            <a:schemeClr val="tx1"/>
                          </a:solidFill>
                          <a:latin typeface="Calibri" pitchFamily="34" charset="0"/>
                          <a:cs typeface="Calibri" pitchFamily="34" charset="0"/>
                        </a:rPr>
                        <a:t>Erste Eingabe: </a:t>
                      </a:r>
                    </a:p>
                    <a:p>
                      <a:pPr algn="ctr" eaLnBrk="1" hangingPunct="1"/>
                      <a:r>
                        <a:rPr lang="de-DE" sz="1800" dirty="0">
                          <a:solidFill>
                            <a:schemeClr val="tx1"/>
                          </a:solidFill>
                          <a:latin typeface="Calibri" pitchFamily="34" charset="0"/>
                          <a:cs typeface="Calibri" pitchFamily="34" charset="0"/>
                        </a:rPr>
                        <a:t>Ein einzelner Wert!!!</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eaLnBrk="1" hangingPunct="1"/>
                      <a:r>
                        <a:rPr lang="de-DE" sz="1800" b="1" dirty="0">
                          <a:solidFill>
                            <a:schemeClr val="tx1"/>
                          </a:solidFill>
                          <a:latin typeface="Calibri" pitchFamily="34" charset="0"/>
                          <a:cs typeface="Calibri" pitchFamily="34" charset="0"/>
                        </a:rPr>
                        <a:t>Graphisch-visueller Zugang</a:t>
                      </a:r>
                    </a:p>
                    <a:p>
                      <a:pPr algn="ctr" eaLnBrk="1" hangingPunct="1"/>
                      <a:r>
                        <a:rPr lang="de-DE" sz="1800" dirty="0">
                          <a:solidFill>
                            <a:schemeClr val="tx1"/>
                          </a:solidFill>
                          <a:latin typeface="Calibri" pitchFamily="34" charset="0"/>
                          <a:cs typeface="Calibri" pitchFamily="34" charset="0"/>
                        </a:rPr>
                        <a:t>Erste Eingabe: </a:t>
                      </a:r>
                    </a:p>
                    <a:p>
                      <a:pPr algn="ctr" eaLnBrk="1" hangingPunct="1"/>
                      <a:r>
                        <a:rPr lang="de-DE" sz="1800" dirty="0">
                          <a:solidFill>
                            <a:schemeClr val="tx1"/>
                          </a:solidFill>
                          <a:latin typeface="Calibri" pitchFamily="34" charset="0"/>
                          <a:cs typeface="Calibri" pitchFamily="34" charset="0"/>
                        </a:rPr>
                        <a:t>Eine Konstruktion!!!</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eaLnBrk="1" hangingPunct="1"/>
                      <a:r>
                        <a:rPr lang="de-DE" sz="1800" b="1" dirty="0">
                          <a:solidFill>
                            <a:schemeClr val="tx1"/>
                          </a:solidFill>
                          <a:latin typeface="Calibri" pitchFamily="34" charset="0"/>
                          <a:cs typeface="Calibri" pitchFamily="34" charset="0"/>
                        </a:rPr>
                        <a:t>Symbolisch-algebraischer</a:t>
                      </a:r>
                    </a:p>
                    <a:p>
                      <a:pPr algn="ctr" eaLnBrk="1" hangingPunct="1"/>
                      <a:r>
                        <a:rPr lang="de-DE" sz="1800" b="1" dirty="0">
                          <a:solidFill>
                            <a:schemeClr val="tx1"/>
                          </a:solidFill>
                          <a:latin typeface="Calibri" pitchFamily="34" charset="0"/>
                          <a:cs typeface="Calibri" pitchFamily="34" charset="0"/>
                        </a:rPr>
                        <a:t>Zugang</a:t>
                      </a:r>
                    </a:p>
                    <a:p>
                      <a:pPr algn="ctr" eaLnBrk="1" hangingPunct="1"/>
                      <a:r>
                        <a:rPr lang="de-DE" sz="1800" dirty="0">
                          <a:solidFill>
                            <a:schemeClr val="tx1"/>
                          </a:solidFill>
                          <a:latin typeface="Calibri" pitchFamily="34" charset="0"/>
                          <a:cs typeface="Calibri" pitchFamily="34" charset="0"/>
                        </a:rPr>
                        <a:t>Erste Eingabe: </a:t>
                      </a:r>
                    </a:p>
                    <a:p>
                      <a:pPr algn="ctr" eaLnBrk="1" hangingPunct="1"/>
                      <a:r>
                        <a:rPr lang="de-DE" sz="1800" dirty="0">
                          <a:solidFill>
                            <a:schemeClr val="tx1"/>
                          </a:solidFill>
                          <a:latin typeface="Calibri" pitchFamily="34" charset="0"/>
                          <a:cs typeface="Calibri" pitchFamily="34" charset="0"/>
                        </a:rPr>
                        <a:t>Ein Term!!!</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631799">
                <a:tc>
                  <a:txBody>
                    <a:bodyPr/>
                    <a:lstStyle/>
                    <a:p>
                      <a:pPr algn="ctr" eaLnBrk="1" hangingPunct="1"/>
                      <a:r>
                        <a:rPr lang="de-DE" sz="1800" dirty="0">
                          <a:solidFill>
                            <a:schemeClr val="tx1"/>
                          </a:solidFill>
                          <a:latin typeface="Calibri" pitchFamily="34" charset="0"/>
                          <a:cs typeface="Calibri" pitchFamily="34" charset="0"/>
                        </a:rPr>
                        <a:t>Tabellenkalkulation</a:t>
                      </a:r>
                    </a:p>
                    <a:p>
                      <a:pPr algn="ctr" eaLnBrk="1" hangingPunct="1"/>
                      <a:r>
                        <a:rPr lang="de-DE" sz="1800" dirty="0" err="1">
                          <a:solidFill>
                            <a:schemeClr val="tx1"/>
                          </a:solidFill>
                          <a:latin typeface="Calibri" pitchFamily="34" charset="0"/>
                          <a:cs typeface="Calibri" pitchFamily="34" charset="0"/>
                        </a:rPr>
                        <a:t>Stochastiktool</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800" dirty="0">
                          <a:solidFill>
                            <a:schemeClr val="tx1"/>
                          </a:solidFill>
                          <a:latin typeface="Calibri" pitchFamily="34" charset="0"/>
                          <a:ea typeface="MS PGothic" pitchFamily="34" charset="-128"/>
                          <a:cs typeface="Calibri" pitchFamily="34" charset="0"/>
                        </a:rPr>
                        <a:t>Geometriesoftware</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eaLnBrk="1" hangingPunct="1"/>
                      <a:r>
                        <a:rPr lang="de-DE" sz="1800" dirty="0">
                          <a:solidFill>
                            <a:schemeClr val="tx1"/>
                          </a:solidFill>
                          <a:latin typeface="Calibri" pitchFamily="34" charset="0"/>
                          <a:ea typeface="MS PGothic" pitchFamily="34" charset="-128"/>
                          <a:cs typeface="Calibri" pitchFamily="34" charset="0"/>
                        </a:rPr>
                        <a:t>Funktionenplotter</a:t>
                      </a:r>
                    </a:p>
                    <a:p>
                      <a:pPr algn="ctr" eaLnBrk="1" hangingPunct="1"/>
                      <a:r>
                        <a:rPr lang="de-DE" sz="1800" dirty="0">
                          <a:solidFill>
                            <a:schemeClr val="tx1"/>
                          </a:solidFill>
                          <a:latin typeface="Calibri" pitchFamily="34" charset="0"/>
                          <a:ea typeface="MS PGothic" pitchFamily="34" charset="-128"/>
                          <a:cs typeface="Calibri" pitchFamily="34" charset="0"/>
                        </a:rPr>
                        <a:t>Computeralgebra</a:t>
                      </a:r>
                      <a:endParaRPr lang="de-DE"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7567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4"/>
          <p:cNvSpPr>
            <a:spLocks noGrp="1"/>
          </p:cNvSpPr>
          <p:nvPr>
            <p:ph idx="1"/>
          </p:nvPr>
        </p:nvSpPr>
        <p:spPr>
          <a:xfrm>
            <a:off x="1259632" y="1340768"/>
            <a:ext cx="7488832" cy="5400600"/>
          </a:xfrm>
        </p:spPr>
        <p:txBody>
          <a:bodyPr>
            <a:normAutofit/>
          </a:bodyPr>
          <a:lstStyle/>
          <a:p>
            <a:r>
              <a:rPr lang="de-DE" b="1" dirty="0"/>
              <a:t>Entdecken</a:t>
            </a:r>
            <a:r>
              <a:rPr lang="de-DE" dirty="0"/>
              <a:t> mathematischer Zusammenhänge, insbesondere durch interaktive Erkundungen beim Modellieren und Problemlösen,</a:t>
            </a:r>
          </a:p>
          <a:p>
            <a:r>
              <a:rPr lang="de-DE" dirty="0"/>
              <a:t>durch </a:t>
            </a:r>
            <a:r>
              <a:rPr lang="de-DE" b="1" dirty="0"/>
              <a:t>Verständnisförderung</a:t>
            </a:r>
            <a:r>
              <a:rPr lang="de-DE" dirty="0"/>
              <a:t> für mathematische Zusammenhänge, nicht zuletzt mittels vielfältiger Darstellungsmöglichkeiten,</a:t>
            </a:r>
          </a:p>
          <a:p>
            <a:r>
              <a:rPr lang="de-DE" dirty="0"/>
              <a:t>mit der </a:t>
            </a:r>
            <a:r>
              <a:rPr lang="de-DE" b="1" dirty="0"/>
              <a:t>Reduktion</a:t>
            </a:r>
            <a:r>
              <a:rPr lang="de-DE" dirty="0"/>
              <a:t> schematischer Abläufe und der </a:t>
            </a:r>
            <a:r>
              <a:rPr lang="de-DE" b="1" dirty="0"/>
              <a:t>Verarbeitung größerer Datenmengen</a:t>
            </a:r>
            <a:r>
              <a:rPr lang="de-DE" dirty="0"/>
              <a:t>,</a:t>
            </a:r>
          </a:p>
          <a:p>
            <a:r>
              <a:rPr lang="de-DE" dirty="0"/>
              <a:t>durch die Unterstützung </a:t>
            </a:r>
            <a:r>
              <a:rPr lang="de-DE" b="1" dirty="0"/>
              <a:t>individueller Präferenzen und Zugänge</a:t>
            </a:r>
            <a:r>
              <a:rPr lang="de-DE" dirty="0"/>
              <a:t> beim Bearbeiten von Aufgaben einschließlich der reflektierten Nutzung von </a:t>
            </a:r>
            <a:r>
              <a:rPr lang="de-DE" b="1" dirty="0"/>
              <a:t>Kontrollmöglichkeiten</a:t>
            </a:r>
            <a:r>
              <a:rPr lang="de-DE" dirty="0"/>
              <a:t>.</a:t>
            </a:r>
          </a:p>
          <a:p>
            <a:pPr marL="0" indent="0" algn="r">
              <a:buNone/>
            </a:pPr>
            <a:r>
              <a:rPr lang="de-DE" sz="1800" dirty="0"/>
              <a:t>(Bildungsstandards allg. Hochschulreife)</a:t>
            </a:r>
          </a:p>
        </p:txBody>
      </p:sp>
      <p:sp>
        <p:nvSpPr>
          <p:cNvPr id="2" name="Titel 1"/>
          <p:cNvSpPr>
            <a:spLocks noGrp="1"/>
          </p:cNvSpPr>
          <p:nvPr>
            <p:ph type="title"/>
          </p:nvPr>
        </p:nvSpPr>
        <p:spPr/>
        <p:txBody>
          <a:bodyPr>
            <a:normAutofit/>
          </a:bodyPr>
          <a:lstStyle/>
          <a:p>
            <a:r>
              <a:rPr lang="de-DE" sz="2500" dirty="0"/>
              <a:t>Potential digitaler Werkzeuge</a:t>
            </a:r>
            <a:endParaRPr lang="en-US" sz="2500" dirty="0">
              <a:latin typeface="+mn-lt"/>
            </a:endParaRPr>
          </a:p>
        </p:txBody>
      </p:sp>
      <p:pic>
        <p:nvPicPr>
          <p:cNvPr id="5" name="Bild 4"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9" y="960344"/>
            <a:ext cx="730342" cy="864000"/>
          </a:xfrm>
          <a:prstGeom prst="rect">
            <a:avLst/>
          </a:prstGeom>
        </p:spPr>
      </p:pic>
      <p:pic>
        <p:nvPicPr>
          <p:cNvPr id="8" name="Bild 7"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8" y="1788340"/>
            <a:ext cx="730342" cy="864000"/>
          </a:xfrm>
          <a:prstGeom prst="rect">
            <a:avLst/>
          </a:prstGeom>
        </p:spPr>
      </p:pic>
      <p:pic>
        <p:nvPicPr>
          <p:cNvPr id="9" name="Bild 8"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2892690"/>
            <a:ext cx="727284" cy="704556"/>
          </a:xfrm>
          <a:prstGeom prst="rect">
            <a:avLst/>
          </a:prstGeom>
        </p:spPr>
      </p:pic>
      <p:pic>
        <p:nvPicPr>
          <p:cNvPr id="10" name="Bild 9"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3804564"/>
            <a:ext cx="727284" cy="704556"/>
          </a:xfrm>
          <a:prstGeom prst="rect">
            <a:avLst/>
          </a:prstGeom>
        </p:spPr>
      </p:pic>
      <p:pic>
        <p:nvPicPr>
          <p:cNvPr id="11" name="Bild 10"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08" y="3892434"/>
            <a:ext cx="504056" cy="596302"/>
          </a:xfrm>
          <a:prstGeom prst="rect">
            <a:avLst/>
          </a:prstGeom>
        </p:spPr>
      </p:pic>
      <p:pic>
        <p:nvPicPr>
          <p:cNvPr id="7" name="Bild 6"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417" y="2191298"/>
            <a:ext cx="438947" cy="425230"/>
          </a:xfrm>
          <a:prstGeom prst="rect">
            <a:avLst/>
          </a:prstGeom>
        </p:spPr>
      </p:pic>
    </p:spTree>
    <p:extLst>
      <p:ext uri="{BB962C8B-B14F-4D97-AF65-F5344CB8AC3E}">
        <p14:creationId xmlns:p14="http://schemas.microsoft.com/office/powerpoint/2010/main" val="3429452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1331640" y="1192134"/>
            <a:ext cx="7416824" cy="5400600"/>
          </a:xfrm>
        </p:spPr>
        <p:txBody>
          <a:bodyPr>
            <a:normAutofit/>
          </a:bodyPr>
          <a:lstStyle/>
          <a:p>
            <a:pPr>
              <a:buClr>
                <a:schemeClr val="tx2"/>
              </a:buClr>
              <a:buFont typeface="Wingdings" panose="05000000000000000000" pitchFamily="2" charset="2"/>
              <a:buChar char="§"/>
            </a:pPr>
            <a:r>
              <a:rPr lang="de-DE" b="1" dirty="0"/>
              <a:t>Entdecken</a:t>
            </a:r>
          </a:p>
          <a:p>
            <a:pPr>
              <a:buClr>
                <a:schemeClr val="tx2"/>
              </a:buClr>
              <a:buFont typeface="Wingdings" panose="05000000000000000000" pitchFamily="2" charset="2"/>
              <a:buChar char="§"/>
            </a:pPr>
            <a:endParaRPr lang="de-DE" dirty="0"/>
          </a:p>
          <a:p>
            <a:pPr>
              <a:buClr>
                <a:schemeClr val="tx2"/>
              </a:buClr>
              <a:buFont typeface="Wingdings" panose="05000000000000000000" pitchFamily="2" charset="2"/>
              <a:buChar char="§"/>
            </a:pPr>
            <a:r>
              <a:rPr lang="de-DE" b="1" dirty="0"/>
              <a:t>Verständnisförderung</a:t>
            </a:r>
          </a:p>
          <a:p>
            <a:pPr>
              <a:buClr>
                <a:schemeClr val="tx2"/>
              </a:buClr>
              <a:buFont typeface="Wingdings" panose="05000000000000000000" pitchFamily="2" charset="2"/>
              <a:buChar char="§"/>
            </a:pPr>
            <a:endParaRPr lang="de-DE" dirty="0"/>
          </a:p>
          <a:p>
            <a:pPr>
              <a:buClr>
                <a:schemeClr val="tx2"/>
              </a:buClr>
              <a:buFont typeface="Wingdings" panose="05000000000000000000" pitchFamily="2" charset="2"/>
              <a:buChar char="§"/>
            </a:pPr>
            <a:r>
              <a:rPr lang="de-DE" b="1" dirty="0"/>
              <a:t>Verarbeitung </a:t>
            </a:r>
            <a:br>
              <a:rPr lang="de-DE" b="1" dirty="0"/>
            </a:br>
            <a:r>
              <a:rPr lang="de-DE" b="1" dirty="0"/>
              <a:t>größerer Datenmengen</a:t>
            </a:r>
            <a:endParaRPr lang="de-DE" dirty="0"/>
          </a:p>
          <a:p>
            <a:pPr>
              <a:buClr>
                <a:schemeClr val="tx2"/>
              </a:buClr>
              <a:buFont typeface="Wingdings" panose="05000000000000000000" pitchFamily="2" charset="2"/>
              <a:buChar char="§"/>
            </a:pPr>
            <a:endParaRPr lang="de-DE" b="1" dirty="0"/>
          </a:p>
          <a:p>
            <a:pPr>
              <a:buClr>
                <a:schemeClr val="tx2"/>
              </a:buClr>
              <a:buFont typeface="Wingdings" panose="05000000000000000000" pitchFamily="2" charset="2"/>
              <a:buChar char="§"/>
            </a:pPr>
            <a:r>
              <a:rPr lang="de-DE" b="1" dirty="0"/>
              <a:t>Kontrollmöglichkeiten</a:t>
            </a:r>
            <a:r>
              <a:rPr lang="de-DE" dirty="0"/>
              <a:t>.</a:t>
            </a:r>
          </a:p>
        </p:txBody>
      </p:sp>
      <p:sp>
        <p:nvSpPr>
          <p:cNvPr id="2" name="Titel 1"/>
          <p:cNvSpPr>
            <a:spLocks noGrp="1"/>
          </p:cNvSpPr>
          <p:nvPr>
            <p:ph type="title"/>
          </p:nvPr>
        </p:nvSpPr>
        <p:spPr/>
        <p:txBody>
          <a:bodyPr>
            <a:noAutofit/>
          </a:bodyPr>
          <a:lstStyle/>
          <a:p>
            <a:r>
              <a:rPr lang="de-DE" sz="2500" dirty="0"/>
              <a:t>Dabei werden folgende Rechnerfunktionen genutzt:</a:t>
            </a:r>
            <a:endParaRPr lang="en-US" sz="2500" dirty="0">
              <a:latin typeface="+mn-lt"/>
            </a:endParaRPr>
          </a:p>
        </p:txBody>
      </p:sp>
      <p:sp>
        <p:nvSpPr>
          <p:cNvPr id="12" name="Rechteck 11"/>
          <p:cNvSpPr/>
          <p:nvPr/>
        </p:nvSpPr>
        <p:spPr>
          <a:xfrm>
            <a:off x="5580112" y="4017258"/>
            <a:ext cx="2952328" cy="707886"/>
          </a:xfrm>
          <a:prstGeom prst="rect">
            <a:avLst/>
          </a:prstGeom>
          <a:ln>
            <a:solidFill>
              <a:srgbClr val="327A87"/>
            </a:solidFill>
          </a:ln>
        </p:spPr>
        <p:txBody>
          <a:bodyPr wrap="square">
            <a:spAutoFit/>
          </a:bodyPr>
          <a:lstStyle/>
          <a:p>
            <a:r>
              <a:rPr lang="de-DE" sz="2000" dirty="0">
                <a:latin typeface="Calibri"/>
                <a:cs typeface="Calibri"/>
              </a:rPr>
              <a:t>Berechnen, </a:t>
            </a:r>
            <a:br>
              <a:rPr lang="de-DE" sz="2000" dirty="0">
                <a:latin typeface="Calibri"/>
                <a:cs typeface="Calibri"/>
              </a:rPr>
            </a:br>
            <a:r>
              <a:rPr lang="de-DE" sz="2000" dirty="0">
                <a:latin typeface="Calibri"/>
                <a:cs typeface="Calibri"/>
              </a:rPr>
              <a:t>Graphen erzeugen</a:t>
            </a:r>
          </a:p>
        </p:txBody>
      </p:sp>
      <p:sp>
        <p:nvSpPr>
          <p:cNvPr id="13" name="Rechteck 12"/>
          <p:cNvSpPr/>
          <p:nvPr/>
        </p:nvSpPr>
        <p:spPr>
          <a:xfrm>
            <a:off x="5580112" y="1700808"/>
            <a:ext cx="2952328" cy="1015663"/>
          </a:xfrm>
          <a:prstGeom prst="rect">
            <a:avLst/>
          </a:prstGeom>
          <a:ln>
            <a:solidFill>
              <a:srgbClr val="327A87"/>
            </a:solidFill>
          </a:ln>
        </p:spPr>
        <p:txBody>
          <a:bodyPr wrap="square">
            <a:spAutoFit/>
          </a:bodyPr>
          <a:lstStyle/>
          <a:p>
            <a:r>
              <a:rPr lang="de-DE" sz="2000" dirty="0">
                <a:latin typeface="Calibri"/>
                <a:cs typeface="Calibri"/>
              </a:rPr>
              <a:t>Beispiele generieren</a:t>
            </a:r>
            <a:br>
              <a:rPr lang="de-DE" sz="2000" dirty="0">
                <a:latin typeface="Calibri"/>
                <a:cs typeface="Calibri"/>
              </a:rPr>
            </a:br>
            <a:r>
              <a:rPr lang="de-DE" sz="2000" dirty="0">
                <a:latin typeface="Calibri"/>
                <a:cs typeface="Calibri"/>
              </a:rPr>
              <a:t>Darstellungen wechseln  </a:t>
            </a:r>
            <a:br>
              <a:rPr lang="de-DE" sz="2000" dirty="0">
                <a:latin typeface="Calibri"/>
                <a:cs typeface="Calibri"/>
              </a:rPr>
            </a:br>
            <a:r>
              <a:rPr lang="de-DE" sz="2000" dirty="0">
                <a:latin typeface="Calibri"/>
                <a:cs typeface="Calibri"/>
              </a:rPr>
              <a:t>(Term, Graph, Tabelle)</a:t>
            </a:r>
          </a:p>
        </p:txBody>
      </p:sp>
      <p:pic>
        <p:nvPicPr>
          <p:cNvPr id="25" name="Bild 24"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9" y="960344"/>
            <a:ext cx="730342" cy="864000"/>
          </a:xfrm>
          <a:prstGeom prst="rect">
            <a:avLst/>
          </a:prstGeom>
        </p:spPr>
      </p:pic>
      <p:pic>
        <p:nvPicPr>
          <p:cNvPr id="26" name="Bild 25"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348" y="1788340"/>
            <a:ext cx="730342" cy="864000"/>
          </a:xfrm>
          <a:prstGeom prst="rect">
            <a:avLst/>
          </a:prstGeom>
        </p:spPr>
      </p:pic>
      <p:pic>
        <p:nvPicPr>
          <p:cNvPr id="27" name="Bild 26"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2892690"/>
            <a:ext cx="727284" cy="704556"/>
          </a:xfrm>
          <a:prstGeom prst="rect">
            <a:avLst/>
          </a:prstGeom>
        </p:spPr>
      </p:pic>
      <p:pic>
        <p:nvPicPr>
          <p:cNvPr id="28" name="Bild 27"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56" y="3804564"/>
            <a:ext cx="727284" cy="704556"/>
          </a:xfrm>
          <a:prstGeom prst="rect">
            <a:avLst/>
          </a:prstGeom>
        </p:spPr>
      </p:pic>
      <p:pic>
        <p:nvPicPr>
          <p:cNvPr id="29" name="Bild 28"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08" y="3892434"/>
            <a:ext cx="504056" cy="596302"/>
          </a:xfrm>
          <a:prstGeom prst="rect">
            <a:avLst/>
          </a:prstGeom>
        </p:spPr>
      </p:pic>
      <p:pic>
        <p:nvPicPr>
          <p:cNvPr id="30" name="Bild 29" descr="rech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417" y="2191298"/>
            <a:ext cx="438947" cy="425230"/>
          </a:xfrm>
          <a:prstGeom prst="rect">
            <a:avLst/>
          </a:prstGeom>
        </p:spPr>
      </p:pic>
    </p:spTree>
    <p:extLst>
      <p:ext uri="{BB962C8B-B14F-4D97-AF65-F5344CB8AC3E}">
        <p14:creationId xmlns:p14="http://schemas.microsoft.com/office/powerpoint/2010/main" val="18797946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8520" y="1974718"/>
            <a:ext cx="8064896" cy="90397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Einsatzmöglichkeiten &amp; Rolle digitaler Werkzeuge</a:t>
            </a:r>
          </a:p>
          <a:p>
            <a:pPr marL="514350" indent="-514350">
              <a:buClr>
                <a:srgbClr val="327A86"/>
              </a:buClr>
              <a:buAutoNum type="arabicPeriod"/>
            </a:pPr>
            <a:r>
              <a:rPr lang="de-DE" sz="2500" dirty="0">
                <a:solidFill>
                  <a:schemeClr val="tx2"/>
                </a:solidFill>
              </a:rPr>
              <a:t>Übungsphasen mit digitalen Werkzeugen produktiv gestalten</a:t>
            </a:r>
          </a:p>
        </p:txBody>
      </p:sp>
    </p:spTree>
    <p:extLst>
      <p:ext uri="{BB962C8B-B14F-4D97-AF65-F5344CB8AC3E}">
        <p14:creationId xmlns:p14="http://schemas.microsoft.com/office/powerpoint/2010/main" val="7673391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 3" descr="Binom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41" y="867769"/>
            <a:ext cx="7784331" cy="5297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itel 1"/>
          <p:cNvSpPr txBox="1">
            <a:spLocks/>
          </p:cNvSpPr>
          <p:nvPr/>
        </p:nvSpPr>
        <p:spPr>
          <a:xfrm>
            <a:off x="107504" y="3002187"/>
            <a:ext cx="8229600" cy="1008063"/>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algn="ctr"/>
            <a:r>
              <a:rPr lang="de-DE" sz="9600" dirty="0">
                <a:solidFill>
                  <a:schemeClr val="bg1">
                    <a:lumMod val="50000"/>
                  </a:schemeClr>
                </a:solidFill>
                <a:ea typeface="ＭＳ Ｐゴシック" pitchFamily="34" charset="-128"/>
              </a:rPr>
              <a:t>Graue Päckchen</a:t>
            </a:r>
          </a:p>
        </p:txBody>
      </p:sp>
      <p:pic>
        <p:nvPicPr>
          <p:cNvPr id="17" name="Bild 16" descr="Bildschirmfoto 2015-02-19 um 21.03.38.png"/>
          <p:cNvPicPr>
            <a:picLocks noChangeAspect="1"/>
          </p:cNvPicPr>
          <p:nvPr/>
        </p:nvPicPr>
        <p:blipFill rotWithShape="1">
          <a:blip r:embed="rId4">
            <a:extLst>
              <a:ext uri="{28A0092B-C50C-407E-A947-70E740481C1C}">
                <a14:useLocalDpi xmlns:a14="http://schemas.microsoft.com/office/drawing/2010/main" val="0"/>
              </a:ext>
            </a:extLst>
          </a:blip>
          <a:srcRect l="11263" t="10965" r="12969" b="20993"/>
          <a:stretch/>
        </p:blipFill>
        <p:spPr>
          <a:xfrm>
            <a:off x="5933257" y="651745"/>
            <a:ext cx="2819400" cy="1970236"/>
          </a:xfrm>
          <a:prstGeom prst="rect">
            <a:avLst/>
          </a:prstGeom>
        </p:spPr>
      </p:pic>
    </p:spTree>
    <p:extLst>
      <p:ext uri="{BB962C8B-B14F-4D97-AF65-F5344CB8AC3E}">
        <p14:creationId xmlns:p14="http://schemas.microsoft.com/office/powerpoint/2010/main" val="132583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ctrTitle"/>
          </p:nvPr>
        </p:nvSpPr>
        <p:spPr>
          <a:xfrm>
            <a:off x="633963" y="1997968"/>
            <a:ext cx="6170285" cy="1143000"/>
          </a:xfrm>
        </p:spPr>
        <p:txBody>
          <a:bodyPr>
            <a:noAutofit/>
          </a:bodyPr>
          <a:lstStyle/>
          <a:p>
            <a:r>
              <a:rPr lang="de-DE" dirty="0">
                <a:solidFill>
                  <a:schemeClr val="tx2"/>
                </a:solidFill>
              </a:rPr>
              <a:t>Baustein 3 | Unterricht </a:t>
            </a:r>
            <a:br>
              <a:rPr lang="de-DE" dirty="0">
                <a:solidFill>
                  <a:schemeClr val="tx2"/>
                </a:solidFill>
              </a:rPr>
            </a:br>
            <a:r>
              <a:rPr lang="de-DE" b="0" dirty="0">
                <a:solidFill>
                  <a:schemeClr val="tx2"/>
                </a:solidFill>
              </a:rPr>
              <a:t>Unterrichtsprozesse </a:t>
            </a:r>
            <a:br>
              <a:rPr lang="de-DE" b="0" dirty="0">
                <a:solidFill>
                  <a:schemeClr val="tx2"/>
                </a:solidFill>
              </a:rPr>
            </a:br>
            <a:r>
              <a:rPr lang="de-DE" b="0" dirty="0">
                <a:solidFill>
                  <a:schemeClr val="tx2"/>
                </a:solidFill>
              </a:rPr>
              <a:t>mit digitalen Werkzeugen gestalten</a:t>
            </a: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620688"/>
            <a:ext cx="2876708" cy="526230"/>
          </a:xfrm>
          <a:prstGeom prst="rect">
            <a:avLst/>
          </a:prstGeom>
        </p:spPr>
      </p:pic>
    </p:spTree>
    <p:extLst>
      <p:ext uri="{BB962C8B-B14F-4D97-AF65-F5344CB8AC3E}">
        <p14:creationId xmlns:p14="http://schemas.microsoft.com/office/powerpoint/2010/main" val="50052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p:cNvSpPr>
            <a:spLocks noGrp="1"/>
          </p:cNvSpPr>
          <p:nvPr>
            <p:ph type="title"/>
          </p:nvPr>
        </p:nvSpPr>
        <p:spPr/>
        <p:txBody>
          <a:bodyPr>
            <a:noAutofit/>
          </a:bodyPr>
          <a:lstStyle/>
          <a:p>
            <a:r>
              <a:rPr lang="de-DE" sz="2500" dirty="0"/>
              <a:t>Wissensfacetten</a:t>
            </a:r>
            <a:endParaRPr lang="en-US" sz="2500" dirty="0">
              <a:latin typeface="+mn-lt"/>
            </a:endParaRPr>
          </a:p>
        </p:txBody>
      </p:sp>
      <p:graphicFrame>
        <p:nvGraphicFramePr>
          <p:cNvPr id="6" name="Group 355"/>
          <p:cNvGraphicFramePr>
            <a:graphicFrameLocks noGrp="1"/>
          </p:cNvGraphicFramePr>
          <p:nvPr>
            <p:extLst>
              <p:ext uri="{D42A27DB-BD31-4B8C-83A1-F6EECF244321}">
                <p14:modId xmlns:p14="http://schemas.microsoft.com/office/powerpoint/2010/main" val="1294525620"/>
              </p:ext>
            </p:extLst>
          </p:nvPr>
        </p:nvGraphicFramePr>
        <p:xfrm>
          <a:off x="596840" y="1628801"/>
          <a:ext cx="8448939" cy="4907598"/>
        </p:xfrm>
        <a:graphic>
          <a:graphicData uri="http://schemas.openxmlformats.org/drawingml/2006/table">
            <a:tbl>
              <a:tblPr/>
              <a:tblGrid>
                <a:gridCol w="1650391">
                  <a:extLst>
                    <a:ext uri="{9D8B030D-6E8A-4147-A177-3AD203B41FA5}">
                      <a16:colId xmlns:a16="http://schemas.microsoft.com/office/drawing/2014/main" xmlns="" val="20000"/>
                    </a:ext>
                  </a:extLst>
                </a:gridCol>
                <a:gridCol w="1392154">
                  <a:extLst>
                    <a:ext uri="{9D8B030D-6E8A-4147-A177-3AD203B41FA5}">
                      <a16:colId xmlns:a16="http://schemas.microsoft.com/office/drawing/2014/main" xmlns="" val="20001"/>
                    </a:ext>
                  </a:extLst>
                </a:gridCol>
                <a:gridCol w="1670255">
                  <a:extLst>
                    <a:ext uri="{9D8B030D-6E8A-4147-A177-3AD203B41FA5}">
                      <a16:colId xmlns:a16="http://schemas.microsoft.com/office/drawing/2014/main" xmlns="" val="20002"/>
                    </a:ext>
                  </a:extLst>
                </a:gridCol>
                <a:gridCol w="1756332">
                  <a:extLst>
                    <a:ext uri="{9D8B030D-6E8A-4147-A177-3AD203B41FA5}">
                      <a16:colId xmlns:a16="http://schemas.microsoft.com/office/drawing/2014/main" xmlns="" val="20003"/>
                    </a:ext>
                  </a:extLst>
                </a:gridCol>
                <a:gridCol w="1979807">
                  <a:extLst>
                    <a:ext uri="{9D8B030D-6E8A-4147-A177-3AD203B41FA5}">
                      <a16:colId xmlns:a16="http://schemas.microsoft.com/office/drawing/2014/main" xmlns="" val="20004"/>
                    </a:ext>
                  </a:extLst>
                </a:gridCol>
              </a:tblGrid>
              <a:tr h="5635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Explizite </a:t>
                      </a:r>
                      <a:br>
                        <a:rPr kumimoji="0" lang="de-DE" sz="1600" b="1" i="0" u="none" strike="noStrike" cap="none" normalizeH="0" baseline="0" dirty="0">
                          <a:ln>
                            <a:noFill/>
                          </a:ln>
                          <a:solidFill>
                            <a:schemeClr val="tx1"/>
                          </a:solidFill>
                          <a:effectLst/>
                          <a:latin typeface="Calibri" pitchFamily="34" charset="0"/>
                          <a:cs typeface="Times New Roman" pitchFamily="18" charset="0"/>
                        </a:rPr>
                      </a:br>
                      <a:r>
                        <a:rPr kumimoji="0" lang="de-DE" sz="1600" b="1" i="0" u="none" strike="noStrike" cap="none" normalizeH="0" baseline="0" dirty="0">
                          <a:ln>
                            <a:noFill/>
                          </a:ln>
                          <a:solidFill>
                            <a:schemeClr val="tx1"/>
                          </a:solidFill>
                          <a:effectLst/>
                          <a:latin typeface="Calibri" pitchFamily="34" charset="0"/>
                          <a:cs typeface="Times New Roman" pitchFamily="18" charset="0"/>
                        </a:rPr>
                        <a:t>Formulierung</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Konkretisierung &amp; Abgrenzung</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Bedeutung</a:t>
                      </a:r>
                      <a:r>
                        <a:rPr kumimoji="0" lang="de-DE" sz="1600" b="1" i="0" u="none" strike="noStrike" cap="none" normalizeH="0" baseline="0">
                          <a:ln>
                            <a:noFill/>
                          </a:ln>
                          <a:solidFill>
                            <a:srgbClr val="000000"/>
                          </a:solidFill>
                          <a:effectLst/>
                          <a:latin typeface="Calibri" pitchFamily="34" charset="0"/>
                          <a:cs typeface="Times New Roman" pitchFamily="18" charset="0"/>
                        </a:rPr>
                        <a:t>en &amp;</a:t>
                      </a:r>
                      <a:r>
                        <a:rPr kumimoji="0" lang="de-DE" sz="1600" b="1" i="0" u="none" strike="noStrike" cap="none" normalizeH="0" baseline="0">
                          <a:ln>
                            <a:noFill/>
                          </a:ln>
                          <a:solidFill>
                            <a:schemeClr val="tx1"/>
                          </a:solidFill>
                          <a:effectLst/>
                          <a:latin typeface="Calibri" pitchFamily="34" charset="0"/>
                          <a:cs typeface="Times New Roman" pitchFamily="18" charset="0"/>
                        </a:rPr>
                        <a:t> Vernetzung </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Konventionelle Festlegung </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Konzeptuelles Wissen</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1"/>
                  </a:ext>
                </a:extLst>
              </a:tr>
              <a:tr h="5969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Konzepte</a:t>
                      </a:r>
                      <a:endParaRPr kumimoji="0" lang="de-DE" sz="1600" b="0" i="0" u="none" strike="noStrike" cap="none" normalizeH="0" baseline="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Definitionen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Beispiele/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Gegenbeispiele </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Vorstellungen/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Darstellungen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Fachwörter/</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Bezeichnungen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Zusammenhänge</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Satz</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Beispiele/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Gegenbeispiele </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(anschauliche) </a:t>
                      </a: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Begründung/ </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Beweis</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Namen der Sätze/</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Konventionelle </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Regeln</a:t>
                      </a:r>
                      <a:r>
                        <a:rPr kumimoji="0" lang="de-DE" sz="1600" b="0" i="0" u="none" strike="noStrike" cap="none" normalizeH="0" baseline="0" dirty="0">
                          <a:ln>
                            <a:noFill/>
                          </a:ln>
                          <a:solidFill>
                            <a:srgbClr val="0000FF"/>
                          </a:solidFill>
                          <a:effectLst/>
                          <a:latin typeface="Calibri" pitchFamily="34" charset="0"/>
                          <a:cs typeface="Times New Roman" pitchFamily="18" charset="0"/>
                        </a:rPr>
                        <a:t> </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Prozedurales Wissen</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4"/>
                  </a:ext>
                </a:extLst>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Mathematische Verfahren, Algorithmen</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Anleitung</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Bedingungen der Anwendbarkeit, Spezialfälle</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Fehlerwissen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Vorstellung/ </a:t>
                      </a:r>
                      <a:r>
                        <a:rPr kumimoji="0" lang="de-DE" sz="1600" b="0" i="0" u="none" strike="noStrike" cap="none" normalizeH="0" baseline="0" dirty="0">
                          <a:ln>
                            <a:noFill/>
                          </a:ln>
                          <a:solidFill>
                            <a:schemeClr val="tx1"/>
                          </a:solidFill>
                          <a:effectLst/>
                          <a:latin typeface="Calibri" pitchFamily="34" charset="0"/>
                          <a:cs typeface="Times New Roman" pitchFamily="18" charset="0"/>
                        </a:rPr>
                        <a:t>Begründung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als Verknüpfung zu konzeptuellen Gehalten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Nicht begründbare Festlegungen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5921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Handwerkliche Verfahren</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Anleitung</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Umsetzung, Bedingungen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Nicht begründbare Festlegungen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Metakognitives Wissen (z</a:t>
                      </a:r>
                      <a:r>
                        <a:rPr kumimoji="0" lang="de-DE" sz="1600" b="1" i="0" u="none" strike="noStrike" cap="none" normalizeH="0" baseline="0" dirty="0" smtClean="0">
                          <a:ln>
                            <a:noFill/>
                          </a:ln>
                          <a:solidFill>
                            <a:schemeClr val="tx1"/>
                          </a:solidFill>
                          <a:effectLst/>
                          <a:latin typeface="Calibri" pitchFamily="34" charset="0"/>
                          <a:cs typeface="Times New Roman" pitchFamily="18" charset="0"/>
                        </a:rPr>
                        <a:t>. B</a:t>
                      </a:r>
                      <a:r>
                        <a:rPr kumimoji="0" lang="de-DE" sz="1600" b="1" i="0" u="none" strike="noStrike" cap="none" normalizeH="0" baseline="0" dirty="0">
                          <a:ln>
                            <a:noFill/>
                          </a:ln>
                          <a:solidFill>
                            <a:schemeClr val="tx1"/>
                          </a:solidFill>
                          <a:effectLst/>
                          <a:latin typeface="Calibri" pitchFamily="34" charset="0"/>
                          <a:cs typeface="Times New Roman" pitchFamily="18" charset="0"/>
                        </a:rPr>
                        <a:t>. Strategien des Problemlösens; Schritte beim Modellieren, ...)</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7"/>
                  </a:ext>
                </a:extLst>
              </a:tr>
            </a:tbl>
          </a:graphicData>
        </a:graphic>
      </p:graphicFrame>
      <p:sp>
        <p:nvSpPr>
          <p:cNvPr id="7" name="Rectangle 305"/>
          <p:cNvSpPr>
            <a:spLocks noChangeArrowheads="1"/>
          </p:cNvSpPr>
          <p:nvPr/>
        </p:nvSpPr>
        <p:spPr bwMode="auto">
          <a:xfrm>
            <a:off x="1956277" y="1213303"/>
            <a:ext cx="4583857" cy="461665"/>
          </a:xfrm>
          <a:prstGeom prst="rect">
            <a:avLst/>
          </a:prstGeom>
          <a:noFill/>
          <a:ln w="9525">
            <a:noFill/>
            <a:miter lim="800000"/>
            <a:headEnd/>
            <a:tailEnd/>
          </a:ln>
        </p:spPr>
        <p:txBody>
          <a:bodyPr wrap="none" anchor="ctr">
            <a:spAutoFit/>
          </a:bodyPr>
          <a:lstStyle/>
          <a:p>
            <a:pPr algn="r">
              <a:tabLst>
                <a:tab pos="228600" algn="l"/>
                <a:tab pos="449263" algn="l"/>
              </a:tabLst>
            </a:pPr>
            <a:r>
              <a:rPr lang="de-DE" b="1" dirty="0">
                <a:latin typeface="Calibri"/>
                <a:cs typeface="Calibri"/>
              </a:rPr>
              <a:t>Was daran? (Facette des Wissens)</a:t>
            </a:r>
          </a:p>
        </p:txBody>
      </p:sp>
      <p:sp>
        <p:nvSpPr>
          <p:cNvPr id="8" name="Rectangle 306"/>
          <p:cNvSpPr>
            <a:spLocks noChangeArrowheads="1"/>
          </p:cNvSpPr>
          <p:nvPr/>
        </p:nvSpPr>
        <p:spPr bwMode="auto">
          <a:xfrm rot="16200000">
            <a:off x="-1329950" y="3778748"/>
            <a:ext cx="3161571" cy="461665"/>
          </a:xfrm>
          <a:prstGeom prst="rect">
            <a:avLst/>
          </a:prstGeom>
          <a:noFill/>
          <a:ln w="9525">
            <a:noFill/>
            <a:miter lim="800000"/>
            <a:headEnd/>
            <a:tailEnd/>
          </a:ln>
        </p:spPr>
        <p:txBody>
          <a:bodyPr wrap="none" anchor="ctr">
            <a:spAutoFit/>
          </a:bodyPr>
          <a:lstStyle/>
          <a:p>
            <a:pPr algn="r">
              <a:tabLst>
                <a:tab pos="228600" algn="l"/>
                <a:tab pos="449263" algn="l"/>
              </a:tabLst>
            </a:pPr>
            <a:r>
              <a:rPr lang="de-DE" b="1" dirty="0">
                <a:latin typeface="Calibri"/>
                <a:cs typeface="Calibri"/>
              </a:rPr>
              <a:t>Was? (Art des Wissens)</a:t>
            </a:r>
          </a:p>
        </p:txBody>
      </p:sp>
      <p:sp>
        <p:nvSpPr>
          <p:cNvPr id="9" name="Line 307"/>
          <p:cNvSpPr>
            <a:spLocks noChangeShapeType="1"/>
          </p:cNvSpPr>
          <p:nvPr/>
        </p:nvSpPr>
        <p:spPr bwMode="auto">
          <a:xfrm flipV="1">
            <a:off x="-27229" y="1628800"/>
            <a:ext cx="9063725" cy="1"/>
          </a:xfrm>
          <a:prstGeom prst="line">
            <a:avLst/>
          </a:prstGeom>
          <a:noFill/>
          <a:ln w="38100">
            <a:solidFill>
              <a:schemeClr val="bg1">
                <a:lumMod val="65000"/>
              </a:schemeClr>
            </a:solidFill>
            <a:round/>
            <a:headEnd/>
            <a:tailEnd type="triangle" w="med" len="med"/>
          </a:ln>
        </p:spPr>
        <p:txBody>
          <a:bodyPr/>
          <a:lstStyle/>
          <a:p>
            <a:endParaRPr lang="de-DE" sz="2000">
              <a:latin typeface="Calibri"/>
              <a:cs typeface="Calibri"/>
            </a:endParaRPr>
          </a:p>
        </p:txBody>
      </p:sp>
      <p:sp>
        <p:nvSpPr>
          <p:cNvPr id="10" name="Line 308"/>
          <p:cNvSpPr>
            <a:spLocks noChangeShapeType="1"/>
          </p:cNvSpPr>
          <p:nvPr/>
        </p:nvSpPr>
        <p:spPr bwMode="auto">
          <a:xfrm>
            <a:off x="596840" y="1444135"/>
            <a:ext cx="0" cy="5225225"/>
          </a:xfrm>
          <a:prstGeom prst="line">
            <a:avLst/>
          </a:prstGeom>
          <a:noFill/>
          <a:ln w="38100">
            <a:solidFill>
              <a:schemeClr val="bg1">
                <a:lumMod val="65000"/>
              </a:schemeClr>
            </a:solidFill>
            <a:round/>
            <a:headEnd/>
            <a:tailEnd type="triangle" w="med" len="med"/>
          </a:ln>
        </p:spPr>
        <p:txBody>
          <a:bodyPr/>
          <a:lstStyle/>
          <a:p>
            <a:endParaRPr lang="de-DE" sz="2000">
              <a:latin typeface="Calibri"/>
              <a:cs typeface="Calibri"/>
            </a:endParaRPr>
          </a:p>
        </p:txBody>
      </p:sp>
      <p:pic>
        <p:nvPicPr>
          <p:cNvPr id="11" name="Picture 18"/>
          <p:cNvPicPr>
            <a:picLocks noChangeAspect="1" noChangeArrowheads="1"/>
          </p:cNvPicPr>
          <p:nvPr/>
        </p:nvPicPr>
        <p:blipFill>
          <a:blip r:embed="rId3"/>
          <a:srcRect/>
          <a:stretch>
            <a:fillRect/>
          </a:stretch>
        </p:blipFill>
        <p:spPr bwMode="auto">
          <a:xfrm>
            <a:off x="7092280" y="1268760"/>
            <a:ext cx="1456906" cy="267034"/>
          </a:xfrm>
          <a:prstGeom prst="rect">
            <a:avLst/>
          </a:prstGeom>
          <a:noFill/>
          <a:ln w="9525">
            <a:noFill/>
            <a:miter lim="800000"/>
            <a:headEnd/>
            <a:tailEnd/>
          </a:ln>
        </p:spPr>
      </p:pic>
    </p:spTree>
    <p:extLst>
      <p:ext uri="{BB962C8B-B14F-4D97-AF65-F5344CB8AC3E}">
        <p14:creationId xmlns:p14="http://schemas.microsoft.com/office/powerpoint/2010/main" val="10062882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a:t>e</a:t>
            </a:r>
            <a:r>
              <a:rPr lang="de-DE" dirty="0" smtClean="0"/>
              <a:t>ntsprechend den </a:t>
            </a:r>
            <a:r>
              <a:rPr lang="de-DE" dirty="0"/>
              <a:t>Arten und Facetten des Wissen: </a:t>
            </a:r>
          </a:p>
        </p:txBody>
      </p:sp>
      <p:sp>
        <p:nvSpPr>
          <p:cNvPr id="3" name="Titel 1"/>
          <p:cNvSpPr>
            <a:spLocks noGrp="1"/>
          </p:cNvSpPr>
          <p:nvPr>
            <p:ph type="title"/>
          </p:nvPr>
        </p:nvSpPr>
        <p:spPr/>
        <p:txBody>
          <a:bodyPr>
            <a:noAutofit/>
          </a:bodyPr>
          <a:lstStyle/>
          <a:p>
            <a:r>
              <a:rPr lang="de-DE" sz="2500" dirty="0"/>
              <a:t>Unterschiedliche Übungsziele</a:t>
            </a:r>
            <a:endParaRPr lang="en-US" sz="2500" dirty="0">
              <a:latin typeface="+mn-lt"/>
            </a:endParaRPr>
          </a:p>
        </p:txBody>
      </p:sp>
      <p:grpSp>
        <p:nvGrpSpPr>
          <p:cNvPr id="5" name="Gruppierung 4"/>
          <p:cNvGrpSpPr/>
          <p:nvPr/>
        </p:nvGrpSpPr>
        <p:grpSpPr>
          <a:xfrm>
            <a:off x="1331640" y="2348880"/>
            <a:ext cx="6599337" cy="2880320"/>
            <a:chOff x="251520" y="2852936"/>
            <a:chExt cx="6599337" cy="2880320"/>
          </a:xfrm>
        </p:grpSpPr>
        <p:sp>
          <p:nvSpPr>
            <p:cNvPr id="6" name="Textfeld 5"/>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Training von Kenntnissen und Fertigkeiten </a:t>
              </a:r>
            </a:p>
          </p:txBody>
        </p:sp>
        <p:sp>
          <p:nvSpPr>
            <p:cNvPr id="7" name="Textfeld 6"/>
            <p:cNvSpPr txBox="1"/>
            <p:nvPr/>
          </p:nvSpPr>
          <p:spPr>
            <a:xfrm>
              <a:off x="2115221" y="3717032"/>
              <a:ext cx="140815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Festigung von Vor-stellungen</a:t>
              </a:r>
            </a:p>
          </p:txBody>
        </p:sp>
        <p:sp>
          <p:nvSpPr>
            <p:cNvPr id="8" name="Textfeld 7"/>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Reflexion und Transfer</a:t>
              </a:r>
            </a:p>
          </p:txBody>
        </p:sp>
        <p:sp>
          <p:nvSpPr>
            <p:cNvPr id="9" name="Textfeld 8"/>
            <p:cNvSpPr txBox="1"/>
            <p:nvPr/>
          </p:nvSpPr>
          <p:spPr>
            <a:xfrm>
              <a:off x="5122665" y="3717032"/>
              <a:ext cx="1728192"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Entwicklung von </a:t>
              </a:r>
            </a:p>
            <a:p>
              <a:pPr>
                <a:buClr>
                  <a:srgbClr val="00B400"/>
                </a:buClr>
              </a:pPr>
              <a:r>
                <a:rPr lang="de-DE" sz="2000" b="1" dirty="0">
                  <a:solidFill>
                    <a:schemeClr val="bg1"/>
                  </a:solidFill>
                  <a:latin typeface="Calibri" pitchFamily="34" charset="0"/>
                  <a:cs typeface="Calibri"/>
                </a:rPr>
                <a:t>Prozess-bezogenen Kompetenzen</a:t>
              </a:r>
            </a:p>
          </p:txBody>
        </p:sp>
        <p:sp>
          <p:nvSpPr>
            <p:cNvPr id="10" name="Gleichschenkliges Dreieck 9"/>
            <p:cNvSpPr/>
            <p:nvPr/>
          </p:nvSpPr>
          <p:spPr>
            <a:xfrm>
              <a:off x="251521" y="2852936"/>
              <a:ext cx="6552728" cy="864096"/>
            </a:xfrm>
            <a:prstGeom prst="triangle">
              <a:avLst/>
            </a:prstGeom>
            <a:solidFill>
              <a:srgbClr val="327A87"/>
            </a:solidFill>
            <a:ln>
              <a:solidFill>
                <a:srgbClr val="255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2525950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4175956" y="2460682"/>
            <a:ext cx="5292588" cy="125635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5" name="Inhaltsplatzhalter 2"/>
          <p:cNvSpPr>
            <a:spLocks noGrp="1"/>
          </p:cNvSpPr>
          <p:nvPr>
            <p:ph idx="1"/>
          </p:nvPr>
        </p:nvSpPr>
        <p:spPr>
          <a:xfrm>
            <a:off x="4175956" y="1124744"/>
            <a:ext cx="4572508" cy="5400600"/>
          </a:xfrm>
        </p:spPr>
        <p:txBody>
          <a:bodyPr>
            <a:normAutofit/>
          </a:bodyPr>
          <a:lstStyle/>
          <a:p>
            <a:r>
              <a:rPr lang="de-DE" sz="2400" dirty="0"/>
              <a:t>k</a:t>
            </a:r>
            <a:r>
              <a:rPr lang="de-DE" sz="2400" dirty="0" smtClean="0"/>
              <a:t>egelförmiges </a:t>
            </a:r>
            <a:r>
              <a:rPr lang="de-DE" sz="2400" dirty="0"/>
              <a:t>Gefäß</a:t>
            </a:r>
          </a:p>
          <a:p>
            <a:r>
              <a:rPr lang="de-DE" sz="2400" dirty="0"/>
              <a:t>Befüllung über gleichmäßigen Zufluss</a:t>
            </a:r>
          </a:p>
          <a:p>
            <a:r>
              <a:rPr lang="de-DE" sz="2400" dirty="0"/>
              <a:t>Aufgabe: Graph der Füllhöhe in Abhängigkeit von der Zeit zeichnen</a:t>
            </a:r>
          </a:p>
          <a:p>
            <a:r>
              <a:rPr lang="de-DE" sz="2400" dirty="0"/>
              <a:t>Darstellungswechsel: </a:t>
            </a:r>
          </a:p>
          <a:p>
            <a:r>
              <a:rPr lang="de-DE" sz="2400" dirty="0"/>
              <a:t>situativ-sprachlich </a:t>
            </a:r>
            <a:r>
              <a:rPr lang="de-DE" sz="2400" dirty="0">
                <a:sym typeface="Wingdings"/>
              </a:rPr>
              <a:t> graphisch-visuell</a:t>
            </a:r>
            <a:endParaRPr lang="de-DE" sz="2400" dirty="0"/>
          </a:p>
        </p:txBody>
      </p:sp>
      <p:sp>
        <p:nvSpPr>
          <p:cNvPr id="3" name="Titel 1"/>
          <p:cNvSpPr>
            <a:spLocks noGrp="1"/>
          </p:cNvSpPr>
          <p:nvPr>
            <p:ph type="title"/>
          </p:nvPr>
        </p:nvSpPr>
        <p:spPr/>
        <p:txBody>
          <a:bodyPr>
            <a:noAutofit/>
          </a:bodyPr>
          <a:lstStyle/>
          <a:p>
            <a:r>
              <a:rPr lang="de-DE" sz="2500" dirty="0"/>
              <a:t>Aufgabe „Füllung eines Kegels“</a:t>
            </a:r>
            <a:endParaRPr lang="en-US" sz="2500" dirty="0">
              <a:latin typeface="+mn-lt"/>
            </a:endParaRPr>
          </a:p>
        </p:txBody>
      </p:sp>
      <p:pic>
        <p:nvPicPr>
          <p:cNvPr id="6" name="Bildplatzhalter 12" descr="item.pdf"/>
          <p:cNvPicPr>
            <a:picLocks noChangeAspect="1"/>
          </p:cNvPicPr>
          <p:nvPr/>
        </p:nvPicPr>
        <p:blipFill rotWithShape="1">
          <a:blip r:embed="rId3">
            <a:extLst>
              <a:ext uri="{28A0092B-C50C-407E-A947-70E740481C1C}">
                <a14:useLocalDpi xmlns:a14="http://schemas.microsoft.com/office/drawing/2010/main" val="0"/>
              </a:ext>
            </a:extLst>
          </a:blip>
          <a:srcRect t="4281" b="2725"/>
          <a:stretch/>
        </p:blipFill>
        <p:spPr>
          <a:xfrm>
            <a:off x="116435" y="1268760"/>
            <a:ext cx="4059521" cy="4860000"/>
          </a:xfrm>
          <a:prstGeom prst="rect">
            <a:avLst/>
          </a:prstGeom>
        </p:spPr>
      </p:pic>
      <p:sp>
        <p:nvSpPr>
          <p:cNvPr id="7" name="Textfeld 6"/>
          <p:cNvSpPr txBox="1"/>
          <p:nvPr/>
        </p:nvSpPr>
        <p:spPr>
          <a:xfrm>
            <a:off x="7452320" y="6309320"/>
            <a:ext cx="1146468" cy="276999"/>
          </a:xfrm>
          <a:prstGeom prst="rect">
            <a:avLst/>
          </a:prstGeom>
          <a:noFill/>
        </p:spPr>
        <p:txBody>
          <a:bodyPr wrap="none" rtlCol="0">
            <a:spAutoFit/>
          </a:bodyPr>
          <a:lstStyle/>
          <a:p>
            <a:r>
              <a:rPr lang="de-DE" sz="1200" dirty="0">
                <a:latin typeface="+mn-lt"/>
              </a:rPr>
              <a:t>(Klinger 2017)</a:t>
            </a:r>
          </a:p>
        </p:txBody>
      </p:sp>
    </p:spTree>
    <p:extLst>
      <p:ext uri="{BB962C8B-B14F-4D97-AF65-F5344CB8AC3E}">
        <p14:creationId xmlns:p14="http://schemas.microsoft.com/office/powerpoint/2010/main" val="58363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p:cNvSpPr>
            <a:spLocks noGrp="1"/>
          </p:cNvSpPr>
          <p:nvPr>
            <p:ph type="title"/>
          </p:nvPr>
        </p:nvSpPr>
        <p:spPr/>
        <p:txBody>
          <a:bodyPr>
            <a:noAutofit/>
          </a:bodyPr>
          <a:lstStyle/>
          <a:p>
            <a:r>
              <a:rPr lang="de-DE" sz="2500" dirty="0"/>
              <a:t>Aufgabe „Füllung eines Kegels“</a:t>
            </a:r>
            <a:endParaRPr lang="en-US" sz="2500" dirty="0">
              <a:latin typeface="+mn-lt"/>
            </a:endParaRPr>
          </a:p>
        </p:txBody>
      </p:sp>
      <p:sp>
        <p:nvSpPr>
          <p:cNvPr id="5" name="Textfeld 4"/>
          <p:cNvSpPr txBox="1"/>
          <p:nvPr/>
        </p:nvSpPr>
        <p:spPr>
          <a:xfrm>
            <a:off x="6549574" y="5661248"/>
            <a:ext cx="1262786" cy="461665"/>
          </a:xfrm>
          <a:prstGeom prst="rect">
            <a:avLst/>
          </a:prstGeom>
          <a:noFill/>
        </p:spPr>
        <p:txBody>
          <a:bodyPr wrap="none" rtlCol="0">
            <a:spAutoFit/>
          </a:bodyPr>
          <a:lstStyle/>
          <a:p>
            <a:r>
              <a:rPr lang="de-DE" dirty="0" err="1">
                <a:latin typeface="Calibri"/>
                <a:cs typeface="Calibri"/>
              </a:rPr>
              <a:t>n</a:t>
            </a:r>
            <a:r>
              <a:rPr lang="de-DE" dirty="0">
                <a:latin typeface="Calibri"/>
                <a:cs typeface="Calibri"/>
              </a:rPr>
              <a:t> = 3139</a:t>
            </a:r>
          </a:p>
        </p:txBody>
      </p:sp>
      <p:graphicFrame>
        <p:nvGraphicFramePr>
          <p:cNvPr id="6" name="Diagramm 5"/>
          <p:cNvGraphicFramePr/>
          <p:nvPr>
            <p:extLst/>
          </p:nvPr>
        </p:nvGraphicFramePr>
        <p:xfrm>
          <a:off x="5649888" y="1959223"/>
          <a:ext cx="4448158" cy="3744416"/>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uppierung 6"/>
          <p:cNvGrpSpPr/>
          <p:nvPr/>
        </p:nvGrpSpPr>
        <p:grpSpPr>
          <a:xfrm>
            <a:off x="5217840" y="1354947"/>
            <a:ext cx="3168352" cy="1325761"/>
            <a:chOff x="2733729" y="3306882"/>
            <a:chExt cx="3168352" cy="1325761"/>
          </a:xfrm>
        </p:grpSpPr>
        <p:sp>
          <p:nvSpPr>
            <p:cNvPr id="8" name="Textfeld 7"/>
            <p:cNvSpPr txBox="1"/>
            <p:nvPr/>
          </p:nvSpPr>
          <p:spPr>
            <a:xfrm>
              <a:off x="3309793" y="4170978"/>
              <a:ext cx="2592288" cy="461665"/>
            </a:xfrm>
            <a:prstGeom prst="rect">
              <a:avLst/>
            </a:prstGeom>
            <a:noFill/>
          </p:spPr>
          <p:txBody>
            <a:bodyPr wrap="square" rtlCol="0">
              <a:spAutoFit/>
            </a:bodyPr>
            <a:lstStyle/>
            <a:p>
              <a:pPr algn="r"/>
              <a:r>
                <a:rPr lang="de-DE" dirty="0">
                  <a:solidFill>
                    <a:srgbClr val="FF0000"/>
                  </a:solidFill>
                  <a:latin typeface="Calibri"/>
                  <a:cs typeface="Calibri"/>
                </a:rPr>
                <a:t>Als falsch gewertet</a:t>
              </a:r>
            </a:p>
          </p:txBody>
        </p:sp>
        <p:sp>
          <p:nvSpPr>
            <p:cNvPr id="9" name="Textfeld 8"/>
            <p:cNvSpPr txBox="1"/>
            <p:nvPr/>
          </p:nvSpPr>
          <p:spPr>
            <a:xfrm>
              <a:off x="2733729" y="3738930"/>
              <a:ext cx="3168352" cy="461665"/>
            </a:xfrm>
            <a:prstGeom prst="rect">
              <a:avLst/>
            </a:prstGeom>
            <a:noFill/>
          </p:spPr>
          <p:txBody>
            <a:bodyPr wrap="square" rtlCol="0">
              <a:spAutoFit/>
            </a:bodyPr>
            <a:lstStyle/>
            <a:p>
              <a:pPr algn="r"/>
              <a:r>
                <a:rPr lang="de-DE" dirty="0">
                  <a:solidFill>
                    <a:srgbClr val="8CB91B"/>
                  </a:solidFill>
                  <a:latin typeface="Calibri"/>
                  <a:cs typeface="Calibri"/>
                </a:rPr>
                <a:t>Als korrekt gewertet</a:t>
              </a:r>
            </a:p>
          </p:txBody>
        </p:sp>
        <p:sp>
          <p:nvSpPr>
            <p:cNvPr id="10" name="Textfeld 9"/>
            <p:cNvSpPr txBox="1"/>
            <p:nvPr/>
          </p:nvSpPr>
          <p:spPr>
            <a:xfrm>
              <a:off x="2733729" y="3306882"/>
              <a:ext cx="3168352" cy="461665"/>
            </a:xfrm>
            <a:prstGeom prst="rect">
              <a:avLst/>
            </a:prstGeom>
            <a:noFill/>
          </p:spPr>
          <p:txBody>
            <a:bodyPr wrap="square" rtlCol="0">
              <a:spAutoFit/>
            </a:bodyPr>
            <a:lstStyle/>
            <a:p>
              <a:pPr algn="r"/>
              <a:r>
                <a:rPr lang="de-DE" b="1" u="sng" dirty="0" err="1">
                  <a:latin typeface="Calibri"/>
                  <a:cs typeface="Calibri"/>
                </a:rPr>
                <a:t>Dichotomisierung</a:t>
              </a:r>
              <a:r>
                <a:rPr lang="de-DE" dirty="0">
                  <a:latin typeface="Calibri"/>
                  <a:cs typeface="Calibri"/>
                </a:rPr>
                <a:t>:</a:t>
              </a:r>
            </a:p>
          </p:txBody>
        </p:sp>
      </p:grpSp>
      <p:sp>
        <p:nvSpPr>
          <p:cNvPr id="12" name="Textfeld 11"/>
          <p:cNvSpPr txBox="1"/>
          <p:nvPr/>
        </p:nvSpPr>
        <p:spPr>
          <a:xfrm>
            <a:off x="7452320" y="6309320"/>
            <a:ext cx="1146468" cy="276999"/>
          </a:xfrm>
          <a:prstGeom prst="rect">
            <a:avLst/>
          </a:prstGeom>
          <a:noFill/>
        </p:spPr>
        <p:txBody>
          <a:bodyPr wrap="none" rtlCol="0">
            <a:spAutoFit/>
          </a:bodyPr>
          <a:lstStyle/>
          <a:p>
            <a:r>
              <a:rPr lang="de-DE" sz="1200" dirty="0">
                <a:latin typeface="+mn-lt"/>
              </a:rPr>
              <a:t>(Klinger 2017)</a:t>
            </a:r>
          </a:p>
        </p:txBody>
      </p:sp>
      <p:pic>
        <p:nvPicPr>
          <p:cNvPr id="2" name="Bild 1"/>
          <p:cNvPicPr>
            <a:picLocks noChangeAspect="1"/>
          </p:cNvPicPr>
          <p:nvPr/>
        </p:nvPicPr>
        <p:blipFill rotWithShape="1">
          <a:blip r:embed="rId4"/>
          <a:srcRect l="3250" t="4096" r="4147" b="5627"/>
          <a:stretch/>
        </p:blipFill>
        <p:spPr>
          <a:xfrm>
            <a:off x="539552" y="1484784"/>
            <a:ext cx="4104456" cy="4104456"/>
          </a:xfrm>
          <a:prstGeom prst="rect">
            <a:avLst/>
          </a:prstGeom>
        </p:spPr>
      </p:pic>
    </p:spTree>
    <p:extLst>
      <p:ext uri="{BB962C8B-B14F-4D97-AF65-F5344CB8AC3E}">
        <p14:creationId xmlns:p14="http://schemas.microsoft.com/office/powerpoint/2010/main" val="163515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hteck 35"/>
          <p:cNvSpPr/>
          <p:nvPr/>
        </p:nvSpPr>
        <p:spPr bwMode="auto">
          <a:xfrm>
            <a:off x="-181442" y="1052737"/>
            <a:ext cx="2449186" cy="123160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57175" indent="-257175" algn="ctr">
              <a:buFont typeface="Arial" charset="0"/>
              <a:buChar char="•"/>
            </a:pPr>
            <a:endParaRPr lang="en-GB" sz="1500" dirty="0">
              <a:latin typeface="Calibri" panose="020F0502020204030204" pitchFamily="34" charset="0"/>
            </a:endParaRPr>
          </a:p>
        </p:txBody>
      </p:sp>
      <p:sp>
        <p:nvSpPr>
          <p:cNvPr id="5" name="Inhaltsplatzhalter 2"/>
          <p:cNvSpPr>
            <a:spLocks noGrp="1"/>
          </p:cNvSpPr>
          <p:nvPr>
            <p:ph idx="1"/>
          </p:nvPr>
        </p:nvSpPr>
        <p:spPr>
          <a:xfrm>
            <a:off x="327527" y="1131049"/>
            <a:ext cx="1858199" cy="1119153"/>
          </a:xfrm>
        </p:spPr>
        <p:txBody>
          <a:bodyPr>
            <a:normAutofit/>
          </a:bodyPr>
          <a:lstStyle/>
          <a:p>
            <a:pPr marL="0" indent="0">
              <a:buNone/>
            </a:pPr>
            <a:r>
              <a:rPr lang="de-DE" sz="1650" dirty="0"/>
              <a:t>Aufgabe: </a:t>
            </a:r>
            <a:br>
              <a:rPr lang="de-DE" sz="1650" dirty="0"/>
            </a:br>
            <a:r>
              <a:rPr lang="de-DE" sz="1650" dirty="0"/>
              <a:t>Skaliere Achsen so, dass f(x)=2x dargestellt wird.</a:t>
            </a:r>
          </a:p>
        </p:txBody>
      </p:sp>
      <p:pic>
        <p:nvPicPr>
          <p:cNvPr id="6" name="Bild 5" descr="A5CV.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3845" y="1733621"/>
            <a:ext cx="4567683" cy="3723655"/>
          </a:xfrm>
          <a:prstGeom prst="rect">
            <a:avLst/>
          </a:prstGeom>
        </p:spPr>
      </p:pic>
      <p:sp>
        <p:nvSpPr>
          <p:cNvPr id="7" name="Textfeld 6"/>
          <p:cNvSpPr txBox="1"/>
          <p:nvPr/>
        </p:nvSpPr>
        <p:spPr>
          <a:xfrm>
            <a:off x="1545994" y="5103186"/>
            <a:ext cx="859531" cy="323165"/>
          </a:xfrm>
          <a:prstGeom prst="rect">
            <a:avLst/>
          </a:prstGeom>
          <a:noFill/>
        </p:spPr>
        <p:txBody>
          <a:bodyPr wrap="none" rtlCol="0">
            <a:spAutoFit/>
          </a:bodyPr>
          <a:lstStyle/>
          <a:p>
            <a:r>
              <a:rPr lang="de-DE" sz="1500" dirty="0" err="1">
                <a:latin typeface="Calibri"/>
                <a:cs typeface="Calibri"/>
              </a:rPr>
              <a:t>n</a:t>
            </a:r>
            <a:r>
              <a:rPr lang="de-DE" sz="1500" dirty="0">
                <a:latin typeface="Calibri"/>
                <a:cs typeface="Calibri"/>
              </a:rPr>
              <a:t> = 3139</a:t>
            </a:r>
          </a:p>
        </p:txBody>
      </p:sp>
      <p:graphicFrame>
        <p:nvGraphicFramePr>
          <p:cNvPr id="8" name="Diagramm 7"/>
          <p:cNvGraphicFramePr>
            <a:graphicFrameLocks noChangeAspect="1"/>
          </p:cNvGraphicFramePr>
          <p:nvPr>
            <p:extLst/>
          </p:nvPr>
        </p:nvGraphicFramePr>
        <p:xfrm>
          <a:off x="1127608" y="2529194"/>
          <a:ext cx="2726333" cy="2295000"/>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Gruppierung 8"/>
          <p:cNvGrpSpPr/>
          <p:nvPr/>
        </p:nvGrpSpPr>
        <p:grpSpPr>
          <a:xfrm>
            <a:off x="4817913" y="3104964"/>
            <a:ext cx="1795185" cy="1827494"/>
            <a:chOff x="4899884" y="2996952"/>
            <a:chExt cx="2393580" cy="2436659"/>
          </a:xfrm>
        </p:grpSpPr>
        <p:sp>
          <p:nvSpPr>
            <p:cNvPr id="10" name="Textfeld 9"/>
            <p:cNvSpPr txBox="1"/>
            <p:nvPr/>
          </p:nvSpPr>
          <p:spPr>
            <a:xfrm>
              <a:off x="5580112" y="4941168"/>
              <a:ext cx="417208" cy="492443"/>
            </a:xfrm>
            <a:prstGeom prst="rect">
              <a:avLst/>
            </a:prstGeom>
            <a:noFill/>
          </p:spPr>
          <p:txBody>
            <a:bodyPr wrap="none" rtlCol="0">
              <a:spAutoFit/>
            </a:bodyPr>
            <a:lstStyle/>
            <a:p>
              <a:r>
                <a:rPr lang="de-DE" sz="1800" dirty="0">
                  <a:solidFill>
                    <a:srgbClr val="FF0000"/>
                  </a:solidFill>
                </a:rPr>
                <a:t>2</a:t>
              </a:r>
            </a:p>
          </p:txBody>
        </p:sp>
        <p:sp>
          <p:nvSpPr>
            <p:cNvPr id="11" name="Textfeld 10"/>
            <p:cNvSpPr txBox="1"/>
            <p:nvPr/>
          </p:nvSpPr>
          <p:spPr>
            <a:xfrm>
              <a:off x="6012160" y="4941168"/>
              <a:ext cx="417208" cy="492443"/>
            </a:xfrm>
            <a:prstGeom prst="rect">
              <a:avLst/>
            </a:prstGeom>
            <a:noFill/>
          </p:spPr>
          <p:txBody>
            <a:bodyPr wrap="none" rtlCol="0">
              <a:spAutoFit/>
            </a:bodyPr>
            <a:lstStyle/>
            <a:p>
              <a:r>
                <a:rPr lang="de-DE" sz="1800" dirty="0">
                  <a:solidFill>
                    <a:srgbClr val="FF0000"/>
                  </a:solidFill>
                </a:rPr>
                <a:t>4</a:t>
              </a:r>
            </a:p>
          </p:txBody>
        </p:sp>
        <p:sp>
          <p:nvSpPr>
            <p:cNvPr id="12" name="Textfeld 11"/>
            <p:cNvSpPr txBox="1"/>
            <p:nvPr/>
          </p:nvSpPr>
          <p:spPr>
            <a:xfrm>
              <a:off x="6444208" y="4941168"/>
              <a:ext cx="417208" cy="492443"/>
            </a:xfrm>
            <a:prstGeom prst="rect">
              <a:avLst/>
            </a:prstGeom>
            <a:noFill/>
          </p:spPr>
          <p:txBody>
            <a:bodyPr wrap="none" rtlCol="0">
              <a:spAutoFit/>
            </a:bodyPr>
            <a:lstStyle/>
            <a:p>
              <a:r>
                <a:rPr lang="de-DE" sz="1800" dirty="0">
                  <a:solidFill>
                    <a:srgbClr val="FF0000"/>
                  </a:solidFill>
                </a:rPr>
                <a:t>6</a:t>
              </a:r>
            </a:p>
          </p:txBody>
        </p:sp>
        <p:sp>
          <p:nvSpPr>
            <p:cNvPr id="13" name="Textfeld 12"/>
            <p:cNvSpPr txBox="1"/>
            <p:nvPr/>
          </p:nvSpPr>
          <p:spPr>
            <a:xfrm>
              <a:off x="6876256" y="4941168"/>
              <a:ext cx="417208" cy="492443"/>
            </a:xfrm>
            <a:prstGeom prst="rect">
              <a:avLst/>
            </a:prstGeom>
            <a:noFill/>
          </p:spPr>
          <p:txBody>
            <a:bodyPr wrap="none" rtlCol="0">
              <a:spAutoFit/>
            </a:bodyPr>
            <a:lstStyle/>
            <a:p>
              <a:r>
                <a:rPr lang="de-DE" sz="1800" dirty="0">
                  <a:solidFill>
                    <a:srgbClr val="FF0000"/>
                  </a:solidFill>
                </a:rPr>
                <a:t>8</a:t>
              </a:r>
            </a:p>
          </p:txBody>
        </p:sp>
        <p:sp>
          <p:nvSpPr>
            <p:cNvPr id="14" name="Textfeld 13"/>
            <p:cNvSpPr txBox="1"/>
            <p:nvPr/>
          </p:nvSpPr>
          <p:spPr>
            <a:xfrm>
              <a:off x="4899884" y="4293096"/>
              <a:ext cx="417208" cy="492443"/>
            </a:xfrm>
            <a:prstGeom prst="rect">
              <a:avLst/>
            </a:prstGeom>
            <a:noFill/>
          </p:spPr>
          <p:txBody>
            <a:bodyPr wrap="none" rtlCol="0">
              <a:spAutoFit/>
            </a:bodyPr>
            <a:lstStyle/>
            <a:p>
              <a:pPr algn="r"/>
              <a:r>
                <a:rPr lang="de-DE" sz="1800" dirty="0">
                  <a:solidFill>
                    <a:srgbClr val="FF0000"/>
                  </a:solidFill>
                </a:rPr>
                <a:t>1</a:t>
              </a:r>
            </a:p>
          </p:txBody>
        </p:sp>
        <p:sp>
          <p:nvSpPr>
            <p:cNvPr id="15" name="Textfeld 14"/>
            <p:cNvSpPr txBox="1"/>
            <p:nvPr/>
          </p:nvSpPr>
          <p:spPr>
            <a:xfrm>
              <a:off x="4899884" y="3861048"/>
              <a:ext cx="417208" cy="492443"/>
            </a:xfrm>
            <a:prstGeom prst="rect">
              <a:avLst/>
            </a:prstGeom>
            <a:noFill/>
          </p:spPr>
          <p:txBody>
            <a:bodyPr wrap="none" rtlCol="0">
              <a:spAutoFit/>
            </a:bodyPr>
            <a:lstStyle/>
            <a:p>
              <a:pPr algn="r"/>
              <a:r>
                <a:rPr lang="de-DE" sz="1800" dirty="0">
                  <a:solidFill>
                    <a:srgbClr val="FF0000"/>
                  </a:solidFill>
                </a:rPr>
                <a:t>2</a:t>
              </a:r>
            </a:p>
          </p:txBody>
        </p:sp>
        <p:sp>
          <p:nvSpPr>
            <p:cNvPr id="16" name="Textfeld 15"/>
            <p:cNvSpPr txBox="1"/>
            <p:nvPr/>
          </p:nvSpPr>
          <p:spPr>
            <a:xfrm>
              <a:off x="4899884" y="3429000"/>
              <a:ext cx="417208" cy="492443"/>
            </a:xfrm>
            <a:prstGeom prst="rect">
              <a:avLst/>
            </a:prstGeom>
            <a:noFill/>
          </p:spPr>
          <p:txBody>
            <a:bodyPr wrap="none" rtlCol="0">
              <a:spAutoFit/>
            </a:bodyPr>
            <a:lstStyle/>
            <a:p>
              <a:pPr algn="r"/>
              <a:r>
                <a:rPr lang="de-DE" sz="1800" dirty="0">
                  <a:solidFill>
                    <a:srgbClr val="FF0000"/>
                  </a:solidFill>
                </a:rPr>
                <a:t>3</a:t>
              </a:r>
            </a:p>
          </p:txBody>
        </p:sp>
        <p:sp>
          <p:nvSpPr>
            <p:cNvPr id="17" name="Textfeld 16"/>
            <p:cNvSpPr txBox="1"/>
            <p:nvPr/>
          </p:nvSpPr>
          <p:spPr>
            <a:xfrm>
              <a:off x="4899884" y="2996952"/>
              <a:ext cx="417208" cy="492443"/>
            </a:xfrm>
            <a:prstGeom prst="rect">
              <a:avLst/>
            </a:prstGeom>
            <a:noFill/>
          </p:spPr>
          <p:txBody>
            <a:bodyPr wrap="none" rtlCol="0">
              <a:spAutoFit/>
            </a:bodyPr>
            <a:lstStyle/>
            <a:p>
              <a:pPr algn="r"/>
              <a:r>
                <a:rPr lang="de-DE" sz="1800" dirty="0">
                  <a:solidFill>
                    <a:srgbClr val="FF0000"/>
                  </a:solidFill>
                </a:rPr>
                <a:t>4</a:t>
              </a:r>
            </a:p>
          </p:txBody>
        </p:sp>
      </p:grpSp>
      <p:grpSp>
        <p:nvGrpSpPr>
          <p:cNvPr id="18" name="Gruppierung 17"/>
          <p:cNvGrpSpPr/>
          <p:nvPr/>
        </p:nvGrpSpPr>
        <p:grpSpPr>
          <a:xfrm>
            <a:off x="4817913" y="3104964"/>
            <a:ext cx="1795185" cy="1827494"/>
            <a:chOff x="4899884" y="2996952"/>
            <a:chExt cx="2393580" cy="2436659"/>
          </a:xfrm>
        </p:grpSpPr>
        <p:sp>
          <p:nvSpPr>
            <p:cNvPr id="19" name="Textfeld 18"/>
            <p:cNvSpPr txBox="1"/>
            <p:nvPr/>
          </p:nvSpPr>
          <p:spPr>
            <a:xfrm>
              <a:off x="5580112" y="4941168"/>
              <a:ext cx="417208" cy="492443"/>
            </a:xfrm>
            <a:prstGeom prst="rect">
              <a:avLst/>
            </a:prstGeom>
            <a:noFill/>
          </p:spPr>
          <p:txBody>
            <a:bodyPr wrap="none" rtlCol="0">
              <a:spAutoFit/>
            </a:bodyPr>
            <a:lstStyle/>
            <a:p>
              <a:r>
                <a:rPr lang="de-DE" sz="1800" dirty="0">
                  <a:solidFill>
                    <a:srgbClr val="FF0000"/>
                  </a:solidFill>
                </a:rPr>
                <a:t>1</a:t>
              </a:r>
            </a:p>
          </p:txBody>
        </p:sp>
        <p:sp>
          <p:nvSpPr>
            <p:cNvPr id="20" name="Textfeld 19"/>
            <p:cNvSpPr txBox="1"/>
            <p:nvPr/>
          </p:nvSpPr>
          <p:spPr>
            <a:xfrm>
              <a:off x="6012160" y="4941168"/>
              <a:ext cx="417208" cy="492443"/>
            </a:xfrm>
            <a:prstGeom prst="rect">
              <a:avLst/>
            </a:prstGeom>
            <a:noFill/>
          </p:spPr>
          <p:txBody>
            <a:bodyPr wrap="none" rtlCol="0">
              <a:spAutoFit/>
            </a:bodyPr>
            <a:lstStyle/>
            <a:p>
              <a:r>
                <a:rPr lang="de-DE" sz="1800" dirty="0">
                  <a:solidFill>
                    <a:srgbClr val="FF0000"/>
                  </a:solidFill>
                </a:rPr>
                <a:t>2</a:t>
              </a:r>
            </a:p>
          </p:txBody>
        </p:sp>
        <p:sp>
          <p:nvSpPr>
            <p:cNvPr id="21" name="Textfeld 20"/>
            <p:cNvSpPr txBox="1"/>
            <p:nvPr/>
          </p:nvSpPr>
          <p:spPr>
            <a:xfrm>
              <a:off x="6444208" y="4941168"/>
              <a:ext cx="417208" cy="492443"/>
            </a:xfrm>
            <a:prstGeom prst="rect">
              <a:avLst/>
            </a:prstGeom>
            <a:noFill/>
          </p:spPr>
          <p:txBody>
            <a:bodyPr wrap="none" rtlCol="0">
              <a:spAutoFit/>
            </a:bodyPr>
            <a:lstStyle/>
            <a:p>
              <a:r>
                <a:rPr lang="de-DE" sz="1800" dirty="0">
                  <a:solidFill>
                    <a:srgbClr val="FF0000"/>
                  </a:solidFill>
                </a:rPr>
                <a:t>3</a:t>
              </a:r>
            </a:p>
          </p:txBody>
        </p:sp>
        <p:sp>
          <p:nvSpPr>
            <p:cNvPr id="22" name="Textfeld 21"/>
            <p:cNvSpPr txBox="1"/>
            <p:nvPr/>
          </p:nvSpPr>
          <p:spPr>
            <a:xfrm>
              <a:off x="6876256" y="4941168"/>
              <a:ext cx="417208" cy="492443"/>
            </a:xfrm>
            <a:prstGeom prst="rect">
              <a:avLst/>
            </a:prstGeom>
            <a:noFill/>
          </p:spPr>
          <p:txBody>
            <a:bodyPr wrap="none" rtlCol="0">
              <a:spAutoFit/>
            </a:bodyPr>
            <a:lstStyle/>
            <a:p>
              <a:r>
                <a:rPr lang="de-DE" sz="1800" dirty="0">
                  <a:solidFill>
                    <a:srgbClr val="FF0000"/>
                  </a:solidFill>
                </a:rPr>
                <a:t>4</a:t>
              </a:r>
            </a:p>
          </p:txBody>
        </p:sp>
        <p:sp>
          <p:nvSpPr>
            <p:cNvPr id="23" name="Textfeld 22"/>
            <p:cNvSpPr txBox="1"/>
            <p:nvPr/>
          </p:nvSpPr>
          <p:spPr>
            <a:xfrm>
              <a:off x="4899884" y="4293096"/>
              <a:ext cx="417208" cy="492443"/>
            </a:xfrm>
            <a:prstGeom prst="rect">
              <a:avLst/>
            </a:prstGeom>
            <a:noFill/>
          </p:spPr>
          <p:txBody>
            <a:bodyPr wrap="none" rtlCol="0">
              <a:spAutoFit/>
            </a:bodyPr>
            <a:lstStyle/>
            <a:p>
              <a:pPr algn="r"/>
              <a:r>
                <a:rPr lang="de-DE" sz="1800" dirty="0">
                  <a:solidFill>
                    <a:srgbClr val="FF0000"/>
                  </a:solidFill>
                </a:rPr>
                <a:t>1</a:t>
              </a:r>
            </a:p>
          </p:txBody>
        </p:sp>
        <p:sp>
          <p:nvSpPr>
            <p:cNvPr id="24" name="Textfeld 23"/>
            <p:cNvSpPr txBox="1"/>
            <p:nvPr/>
          </p:nvSpPr>
          <p:spPr>
            <a:xfrm>
              <a:off x="4899884" y="3861048"/>
              <a:ext cx="417208" cy="492443"/>
            </a:xfrm>
            <a:prstGeom prst="rect">
              <a:avLst/>
            </a:prstGeom>
            <a:noFill/>
          </p:spPr>
          <p:txBody>
            <a:bodyPr wrap="none" rtlCol="0">
              <a:spAutoFit/>
            </a:bodyPr>
            <a:lstStyle/>
            <a:p>
              <a:pPr algn="r"/>
              <a:r>
                <a:rPr lang="de-DE" sz="1800" dirty="0">
                  <a:solidFill>
                    <a:srgbClr val="FF0000"/>
                  </a:solidFill>
                </a:rPr>
                <a:t>2</a:t>
              </a:r>
            </a:p>
          </p:txBody>
        </p:sp>
        <p:sp>
          <p:nvSpPr>
            <p:cNvPr id="25" name="Textfeld 24"/>
            <p:cNvSpPr txBox="1"/>
            <p:nvPr/>
          </p:nvSpPr>
          <p:spPr>
            <a:xfrm>
              <a:off x="4899884" y="3429000"/>
              <a:ext cx="417208" cy="492443"/>
            </a:xfrm>
            <a:prstGeom prst="rect">
              <a:avLst/>
            </a:prstGeom>
            <a:noFill/>
          </p:spPr>
          <p:txBody>
            <a:bodyPr wrap="none" rtlCol="0">
              <a:spAutoFit/>
            </a:bodyPr>
            <a:lstStyle/>
            <a:p>
              <a:pPr algn="r"/>
              <a:r>
                <a:rPr lang="de-DE" sz="1800" dirty="0">
                  <a:solidFill>
                    <a:srgbClr val="FF0000"/>
                  </a:solidFill>
                </a:rPr>
                <a:t>3</a:t>
              </a:r>
            </a:p>
          </p:txBody>
        </p:sp>
        <p:sp>
          <p:nvSpPr>
            <p:cNvPr id="26" name="Textfeld 25"/>
            <p:cNvSpPr txBox="1"/>
            <p:nvPr/>
          </p:nvSpPr>
          <p:spPr>
            <a:xfrm>
              <a:off x="4899884" y="2996952"/>
              <a:ext cx="417208" cy="492443"/>
            </a:xfrm>
            <a:prstGeom prst="rect">
              <a:avLst/>
            </a:prstGeom>
            <a:noFill/>
          </p:spPr>
          <p:txBody>
            <a:bodyPr wrap="none" rtlCol="0">
              <a:spAutoFit/>
            </a:bodyPr>
            <a:lstStyle/>
            <a:p>
              <a:pPr algn="r"/>
              <a:r>
                <a:rPr lang="de-DE" sz="1800" dirty="0">
                  <a:solidFill>
                    <a:srgbClr val="FF0000"/>
                  </a:solidFill>
                </a:rPr>
                <a:t>4</a:t>
              </a:r>
            </a:p>
          </p:txBody>
        </p:sp>
      </p:grpSp>
      <p:cxnSp>
        <p:nvCxnSpPr>
          <p:cNvPr id="27" name="Gerade Verbindung 26"/>
          <p:cNvCxnSpPr/>
          <p:nvPr/>
        </p:nvCxnSpPr>
        <p:spPr bwMode="auto">
          <a:xfrm flipH="1">
            <a:off x="4717596" y="2111697"/>
            <a:ext cx="1620180" cy="324036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28" name="Textfeld 27"/>
          <p:cNvSpPr txBox="1"/>
          <p:nvPr/>
        </p:nvSpPr>
        <p:spPr>
          <a:xfrm>
            <a:off x="7056276" y="4563127"/>
            <a:ext cx="648072" cy="276999"/>
          </a:xfrm>
          <a:prstGeom prst="rect">
            <a:avLst/>
          </a:prstGeom>
          <a:noFill/>
        </p:spPr>
        <p:txBody>
          <a:bodyPr wrap="square" rtlCol="0">
            <a:spAutoFit/>
          </a:bodyPr>
          <a:lstStyle/>
          <a:p>
            <a:r>
              <a:rPr lang="de-DE" sz="1200" b="1" dirty="0">
                <a:solidFill>
                  <a:srgbClr val="FF0000"/>
                </a:solidFill>
                <a:latin typeface="Calibri"/>
                <a:cs typeface="Calibri"/>
              </a:rPr>
              <a:t>9,4%</a:t>
            </a:r>
          </a:p>
        </p:txBody>
      </p:sp>
      <p:sp>
        <p:nvSpPr>
          <p:cNvPr id="29" name="Textfeld 28"/>
          <p:cNvSpPr txBox="1"/>
          <p:nvPr/>
        </p:nvSpPr>
        <p:spPr>
          <a:xfrm>
            <a:off x="7056276" y="4563127"/>
            <a:ext cx="648072" cy="276999"/>
          </a:xfrm>
          <a:prstGeom prst="rect">
            <a:avLst/>
          </a:prstGeom>
          <a:noFill/>
        </p:spPr>
        <p:txBody>
          <a:bodyPr wrap="square" rtlCol="0">
            <a:spAutoFit/>
          </a:bodyPr>
          <a:lstStyle/>
          <a:p>
            <a:r>
              <a:rPr lang="de-DE" sz="1200" b="1" dirty="0">
                <a:solidFill>
                  <a:srgbClr val="FF0000"/>
                </a:solidFill>
                <a:latin typeface="Calibri"/>
                <a:cs typeface="Calibri"/>
              </a:rPr>
              <a:t>24,3%</a:t>
            </a:r>
          </a:p>
        </p:txBody>
      </p:sp>
      <p:sp>
        <p:nvSpPr>
          <p:cNvPr id="30" name="Textfeld 29"/>
          <p:cNvSpPr txBox="1"/>
          <p:nvPr/>
        </p:nvSpPr>
        <p:spPr>
          <a:xfrm>
            <a:off x="7056276" y="4563127"/>
            <a:ext cx="648072" cy="276999"/>
          </a:xfrm>
          <a:prstGeom prst="rect">
            <a:avLst/>
          </a:prstGeom>
          <a:noFill/>
        </p:spPr>
        <p:txBody>
          <a:bodyPr wrap="square" rtlCol="0">
            <a:spAutoFit/>
          </a:bodyPr>
          <a:lstStyle/>
          <a:p>
            <a:r>
              <a:rPr lang="de-DE" sz="1200" b="1" dirty="0">
                <a:solidFill>
                  <a:srgbClr val="FF0000"/>
                </a:solidFill>
                <a:latin typeface="Calibri"/>
                <a:cs typeface="Calibri"/>
              </a:rPr>
              <a:t>2,4%</a:t>
            </a:r>
          </a:p>
        </p:txBody>
      </p:sp>
      <p:sp>
        <p:nvSpPr>
          <p:cNvPr id="31" name="Textfeld 30"/>
          <p:cNvSpPr txBox="1"/>
          <p:nvPr/>
        </p:nvSpPr>
        <p:spPr>
          <a:xfrm>
            <a:off x="5328084" y="4995175"/>
            <a:ext cx="2264007" cy="646331"/>
          </a:xfrm>
          <a:prstGeom prst="rect">
            <a:avLst/>
          </a:prstGeom>
          <a:noFill/>
        </p:spPr>
        <p:txBody>
          <a:bodyPr wrap="square" rtlCol="0">
            <a:spAutoFit/>
          </a:bodyPr>
          <a:lstStyle/>
          <a:p>
            <a:r>
              <a:rPr lang="de-DE" sz="1200" dirty="0">
                <a:solidFill>
                  <a:srgbClr val="FF0000"/>
                </a:solidFill>
                <a:latin typeface="Calibri"/>
                <a:cs typeface="Calibri"/>
              </a:rPr>
              <a:t>Etwa 9% Fehlbearbeitungen mit nicht zuordenbarem Fehlermuster</a:t>
            </a:r>
          </a:p>
        </p:txBody>
      </p:sp>
      <p:sp>
        <p:nvSpPr>
          <p:cNvPr id="32" name="Textfeld 31"/>
          <p:cNvSpPr txBox="1"/>
          <p:nvPr/>
        </p:nvSpPr>
        <p:spPr>
          <a:xfrm>
            <a:off x="5328084" y="4995175"/>
            <a:ext cx="2214246" cy="276999"/>
          </a:xfrm>
          <a:prstGeom prst="rect">
            <a:avLst/>
          </a:prstGeom>
          <a:noFill/>
        </p:spPr>
        <p:txBody>
          <a:bodyPr wrap="square" rtlCol="0">
            <a:spAutoFit/>
          </a:bodyPr>
          <a:lstStyle/>
          <a:p>
            <a:r>
              <a:rPr lang="de-DE" sz="1200" dirty="0" smtClean="0">
                <a:solidFill>
                  <a:srgbClr val="FF0000"/>
                </a:solidFill>
                <a:latin typeface="Calibri"/>
                <a:cs typeface="Calibri"/>
              </a:rPr>
              <a:t>Vertauschte </a:t>
            </a:r>
            <a:r>
              <a:rPr lang="de-DE" sz="1200" dirty="0">
                <a:solidFill>
                  <a:srgbClr val="FF0000"/>
                </a:solidFill>
                <a:latin typeface="Calibri"/>
                <a:cs typeface="Calibri"/>
              </a:rPr>
              <a:t>Achsen</a:t>
            </a:r>
          </a:p>
        </p:txBody>
      </p:sp>
      <p:sp>
        <p:nvSpPr>
          <p:cNvPr id="33" name="Textfeld 32"/>
          <p:cNvSpPr txBox="1"/>
          <p:nvPr/>
        </p:nvSpPr>
        <p:spPr>
          <a:xfrm>
            <a:off x="5328084" y="5211199"/>
            <a:ext cx="2214246" cy="276999"/>
          </a:xfrm>
          <a:prstGeom prst="rect">
            <a:avLst/>
          </a:prstGeom>
          <a:noFill/>
        </p:spPr>
        <p:txBody>
          <a:bodyPr wrap="square" rtlCol="0">
            <a:spAutoFit/>
          </a:bodyPr>
          <a:lstStyle/>
          <a:p>
            <a:r>
              <a:rPr lang="de-DE" sz="1200" dirty="0">
                <a:solidFill>
                  <a:srgbClr val="FF0000"/>
                </a:solidFill>
                <a:latin typeface="Calibri"/>
                <a:cs typeface="Calibri"/>
              </a:rPr>
              <a:t>Gerade neu eingezeichnet</a:t>
            </a:r>
          </a:p>
        </p:txBody>
      </p:sp>
      <p:sp>
        <p:nvSpPr>
          <p:cNvPr id="34" name="Textfeld 33"/>
          <p:cNvSpPr txBox="1"/>
          <p:nvPr/>
        </p:nvSpPr>
        <p:spPr>
          <a:xfrm>
            <a:off x="5272404" y="4845133"/>
            <a:ext cx="2214246" cy="276999"/>
          </a:xfrm>
          <a:prstGeom prst="rect">
            <a:avLst/>
          </a:prstGeom>
          <a:noFill/>
        </p:spPr>
        <p:txBody>
          <a:bodyPr wrap="square" rtlCol="0">
            <a:spAutoFit/>
          </a:bodyPr>
          <a:lstStyle/>
          <a:p>
            <a:r>
              <a:rPr lang="de-DE" sz="1200" dirty="0">
                <a:solidFill>
                  <a:srgbClr val="FF0000"/>
                </a:solidFill>
                <a:latin typeface="Calibri"/>
                <a:cs typeface="Calibri"/>
              </a:rPr>
              <a:t>„Standardskalierung“</a:t>
            </a:r>
          </a:p>
        </p:txBody>
      </p:sp>
      <p:sp>
        <p:nvSpPr>
          <p:cNvPr id="35" name="Textfeld 34"/>
          <p:cNvSpPr txBox="1"/>
          <p:nvPr/>
        </p:nvSpPr>
        <p:spPr>
          <a:xfrm>
            <a:off x="6732241" y="5589241"/>
            <a:ext cx="909223" cy="230832"/>
          </a:xfrm>
          <a:prstGeom prst="rect">
            <a:avLst/>
          </a:prstGeom>
          <a:noFill/>
        </p:spPr>
        <p:txBody>
          <a:bodyPr wrap="none" rtlCol="0">
            <a:spAutoFit/>
          </a:bodyPr>
          <a:lstStyle/>
          <a:p>
            <a:r>
              <a:rPr lang="de-DE" sz="900" dirty="0"/>
              <a:t>(Klinger 2017)</a:t>
            </a:r>
          </a:p>
        </p:txBody>
      </p:sp>
      <p:sp>
        <p:nvSpPr>
          <p:cNvPr id="2" name="Titel 1"/>
          <p:cNvSpPr>
            <a:spLocks noGrp="1"/>
          </p:cNvSpPr>
          <p:nvPr>
            <p:ph type="title"/>
          </p:nvPr>
        </p:nvSpPr>
        <p:spPr/>
        <p:txBody>
          <a:bodyPr>
            <a:normAutofit fontScale="90000"/>
          </a:bodyPr>
          <a:lstStyle/>
          <a:p>
            <a:r>
              <a:rPr lang="de-DE" dirty="0"/>
              <a:t>Aufgabe „Skalierung der Achsen“</a:t>
            </a:r>
          </a:p>
        </p:txBody>
      </p:sp>
    </p:spTree>
    <p:extLst>
      <p:ext uri="{BB962C8B-B14F-4D97-AF65-F5344CB8AC3E}">
        <p14:creationId xmlns:p14="http://schemas.microsoft.com/office/powerpoint/2010/main" val="35332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27"/>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33"/>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0">
                                            <p:txEl>
                                              <p:pRg st="0" end="0"/>
                                            </p:txEl>
                                          </p:spTgt>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2"/>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8"/>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34"/>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Graphic spid="8" grpId="0">
        <p:bldAsOne/>
      </p:bldGraphic>
      <p:bldP spid="28" grpId="0"/>
      <p:bldP spid="28" grpId="1"/>
      <p:bldP spid="29" grpId="0"/>
      <p:bldP spid="31" grpId="0"/>
      <p:bldP spid="32" grpId="0"/>
      <p:bldP spid="32" grpId="1"/>
      <p:bldP spid="33" grpId="0"/>
      <p:bldP spid="33" grpId="1"/>
      <p:bldP spid="34" grpId="0"/>
      <p:bldP spid="34" grpId="1"/>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 6" descr="item.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3968" y="1152350"/>
            <a:ext cx="4860540" cy="5044951"/>
          </a:xfrm>
          <a:prstGeom prst="rect">
            <a:avLst/>
          </a:prstGeom>
        </p:spPr>
      </p:pic>
      <p:sp>
        <p:nvSpPr>
          <p:cNvPr id="6" name="Inhaltsplatzhalter 1"/>
          <p:cNvSpPr>
            <a:spLocks noGrp="1"/>
          </p:cNvSpPr>
          <p:nvPr>
            <p:ph idx="1"/>
          </p:nvPr>
        </p:nvSpPr>
        <p:spPr/>
        <p:txBody>
          <a:bodyPr>
            <a:noAutofit/>
          </a:bodyPr>
          <a:lstStyle/>
          <a:p>
            <a:r>
              <a:rPr lang="de-DE" sz="2200" dirty="0"/>
              <a:t>Fehlvorstellung</a:t>
            </a:r>
            <a:br>
              <a:rPr lang="de-DE" sz="2200" dirty="0"/>
            </a:br>
            <a:r>
              <a:rPr lang="de-DE" sz="2200" dirty="0"/>
              <a:t>„Illusion </a:t>
            </a:r>
            <a:r>
              <a:rPr lang="de-DE" sz="2200" dirty="0" err="1"/>
              <a:t>of</a:t>
            </a:r>
            <a:r>
              <a:rPr lang="de-DE" sz="2200" dirty="0"/>
              <a:t> </a:t>
            </a:r>
            <a:r>
              <a:rPr lang="de-DE" sz="2200" dirty="0" err="1"/>
              <a:t>Linearity</a:t>
            </a:r>
            <a:r>
              <a:rPr lang="de-DE" sz="2200" dirty="0"/>
              <a:t>“</a:t>
            </a:r>
          </a:p>
        </p:txBody>
      </p:sp>
      <p:sp>
        <p:nvSpPr>
          <p:cNvPr id="3" name="Titel 1"/>
          <p:cNvSpPr>
            <a:spLocks noGrp="1"/>
          </p:cNvSpPr>
          <p:nvPr>
            <p:ph type="title"/>
          </p:nvPr>
        </p:nvSpPr>
        <p:spPr/>
        <p:txBody>
          <a:bodyPr>
            <a:noAutofit/>
          </a:bodyPr>
          <a:lstStyle/>
          <a:p>
            <a:r>
              <a:rPr lang="de-DE" sz="2500" dirty="0"/>
              <a:t>Aufgabe „Weihnachtsmann“</a:t>
            </a:r>
            <a:endParaRPr lang="en-US" sz="2500" dirty="0">
              <a:latin typeface="+mn-lt"/>
            </a:endParaRPr>
          </a:p>
        </p:txBody>
      </p:sp>
      <p:sp>
        <p:nvSpPr>
          <p:cNvPr id="5" name="Textfeld 4"/>
          <p:cNvSpPr txBox="1"/>
          <p:nvPr/>
        </p:nvSpPr>
        <p:spPr>
          <a:xfrm>
            <a:off x="7452320" y="6309320"/>
            <a:ext cx="1146468" cy="276999"/>
          </a:xfrm>
          <a:prstGeom prst="rect">
            <a:avLst/>
          </a:prstGeom>
          <a:noFill/>
        </p:spPr>
        <p:txBody>
          <a:bodyPr wrap="none" rtlCol="0">
            <a:spAutoFit/>
          </a:bodyPr>
          <a:lstStyle/>
          <a:p>
            <a:r>
              <a:rPr lang="de-DE" sz="1200" dirty="0">
                <a:latin typeface="+mn-lt"/>
              </a:rPr>
              <a:t>(Klinger 2017)</a:t>
            </a:r>
          </a:p>
        </p:txBody>
      </p:sp>
      <p:sp>
        <p:nvSpPr>
          <p:cNvPr id="8" name="Geschweifte Klammer links 7"/>
          <p:cNvSpPr/>
          <p:nvPr/>
        </p:nvSpPr>
        <p:spPr bwMode="auto">
          <a:xfrm>
            <a:off x="5652120" y="2780928"/>
            <a:ext cx="288032" cy="2880320"/>
          </a:xfrm>
          <a:prstGeom prst="leftBrac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9" name="Geschweifte Klammer links 8"/>
          <p:cNvSpPr/>
          <p:nvPr/>
        </p:nvSpPr>
        <p:spPr bwMode="auto">
          <a:xfrm>
            <a:off x="4644008" y="4797152"/>
            <a:ext cx="216024" cy="936104"/>
          </a:xfrm>
          <a:prstGeom prst="leftBrac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0" name="Textfeld 9"/>
          <p:cNvSpPr txBox="1"/>
          <p:nvPr/>
        </p:nvSpPr>
        <p:spPr>
          <a:xfrm>
            <a:off x="3795994" y="4903686"/>
            <a:ext cx="823813" cy="707886"/>
          </a:xfrm>
          <a:prstGeom prst="rect">
            <a:avLst/>
          </a:prstGeom>
          <a:noFill/>
        </p:spPr>
        <p:txBody>
          <a:bodyPr wrap="none" rtlCol="0">
            <a:spAutoFit/>
          </a:bodyPr>
          <a:lstStyle/>
          <a:p>
            <a:pPr algn="r"/>
            <a:r>
              <a:rPr lang="de-DE" sz="2000" b="1" dirty="0">
                <a:solidFill>
                  <a:srgbClr val="FF0000"/>
                </a:solidFill>
                <a:latin typeface="Calibri"/>
                <a:cs typeface="Calibri"/>
              </a:rPr>
              <a:t>56 cm</a:t>
            </a:r>
          </a:p>
          <a:p>
            <a:pPr algn="r"/>
            <a:r>
              <a:rPr lang="de-DE" sz="2000" b="1" dirty="0">
                <a:solidFill>
                  <a:srgbClr val="FF0000"/>
                </a:solidFill>
                <a:latin typeface="Calibri"/>
                <a:cs typeface="Calibri"/>
              </a:rPr>
              <a:t>6</a:t>
            </a:r>
            <a:r>
              <a:rPr lang="de-DE" sz="2000" b="1">
                <a:solidFill>
                  <a:srgbClr val="FF0000"/>
                </a:solidFill>
                <a:latin typeface="Calibri"/>
                <a:cs typeface="Calibri"/>
              </a:rPr>
              <a:t> </a:t>
            </a:r>
            <a:r>
              <a:rPr lang="de-DE" sz="2000" b="1" dirty="0">
                <a:solidFill>
                  <a:srgbClr val="FF0000"/>
                </a:solidFill>
                <a:latin typeface="Calibri"/>
                <a:cs typeface="Calibri"/>
              </a:rPr>
              <a:t>ml</a:t>
            </a:r>
          </a:p>
        </p:txBody>
      </p:sp>
      <p:sp>
        <p:nvSpPr>
          <p:cNvPr id="11" name="Textfeld 10"/>
          <p:cNvSpPr txBox="1"/>
          <p:nvPr/>
        </p:nvSpPr>
        <p:spPr>
          <a:xfrm>
            <a:off x="4707350" y="3862727"/>
            <a:ext cx="953732" cy="707886"/>
          </a:xfrm>
          <a:prstGeom prst="rect">
            <a:avLst/>
          </a:prstGeom>
          <a:noFill/>
        </p:spPr>
        <p:txBody>
          <a:bodyPr wrap="none" rtlCol="0">
            <a:spAutoFit/>
          </a:bodyPr>
          <a:lstStyle/>
          <a:p>
            <a:pPr algn="r"/>
            <a:r>
              <a:rPr lang="de-DE" sz="2000" b="1" dirty="0">
                <a:solidFill>
                  <a:srgbClr val="FF0000"/>
                </a:solidFill>
                <a:latin typeface="Calibri"/>
                <a:cs typeface="Calibri"/>
              </a:rPr>
              <a:t>168 cm</a:t>
            </a:r>
            <a:br>
              <a:rPr lang="de-DE" sz="2000" b="1" dirty="0">
                <a:solidFill>
                  <a:srgbClr val="FF0000"/>
                </a:solidFill>
                <a:latin typeface="Calibri"/>
                <a:cs typeface="Calibri"/>
              </a:rPr>
            </a:br>
            <a:r>
              <a:rPr lang="de-DE" sz="2000" b="1" dirty="0">
                <a:solidFill>
                  <a:srgbClr val="FF0000"/>
                </a:solidFill>
                <a:latin typeface="Calibri"/>
                <a:cs typeface="Calibri"/>
              </a:rPr>
              <a:t>? ml</a:t>
            </a:r>
          </a:p>
        </p:txBody>
      </p:sp>
      <p:sp>
        <p:nvSpPr>
          <p:cNvPr id="12" name="Textfeld 11"/>
          <p:cNvSpPr txBox="1"/>
          <p:nvPr/>
        </p:nvSpPr>
        <p:spPr>
          <a:xfrm>
            <a:off x="1148974" y="5733256"/>
            <a:ext cx="1172116" cy="430887"/>
          </a:xfrm>
          <a:prstGeom prst="rect">
            <a:avLst/>
          </a:prstGeom>
          <a:noFill/>
        </p:spPr>
        <p:txBody>
          <a:bodyPr wrap="none" rtlCol="0">
            <a:spAutoFit/>
          </a:bodyPr>
          <a:lstStyle/>
          <a:p>
            <a:r>
              <a:rPr lang="de-DE" sz="2200" dirty="0" err="1">
                <a:latin typeface="Calibri"/>
                <a:cs typeface="Calibri"/>
              </a:rPr>
              <a:t>n</a:t>
            </a:r>
            <a:r>
              <a:rPr lang="de-DE" sz="2200" dirty="0">
                <a:latin typeface="Calibri"/>
                <a:cs typeface="Calibri"/>
              </a:rPr>
              <a:t> = 3139</a:t>
            </a:r>
          </a:p>
        </p:txBody>
      </p:sp>
      <p:graphicFrame>
        <p:nvGraphicFramePr>
          <p:cNvPr id="13" name="Diagramm 12"/>
          <p:cNvGraphicFramePr/>
          <p:nvPr>
            <p:extLst/>
          </p:nvPr>
        </p:nvGraphicFramePr>
        <p:xfrm>
          <a:off x="251520" y="2132856"/>
          <a:ext cx="4448158" cy="374441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69597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p:bldP spid="11" grpId="0"/>
      <p:bldP spid="12" grpId="0"/>
      <p:bldGraphic spid="13"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el 1"/>
          <p:cNvSpPr>
            <a:spLocks noGrp="1"/>
          </p:cNvSpPr>
          <p:nvPr>
            <p:ph type="title"/>
          </p:nvPr>
        </p:nvSpPr>
        <p:spPr/>
        <p:txBody>
          <a:bodyPr>
            <a:normAutofit fontScale="90000"/>
          </a:bodyPr>
          <a:lstStyle/>
          <a:p>
            <a:r>
              <a:rPr lang="de-DE" dirty="0"/>
              <a:t>Aufgabe „Skifahrer“</a:t>
            </a:r>
          </a:p>
        </p:txBody>
      </p:sp>
      <p:graphicFrame>
        <p:nvGraphicFramePr>
          <p:cNvPr id="44" name="Diagramm 43"/>
          <p:cNvGraphicFramePr/>
          <p:nvPr>
            <p:extLst/>
          </p:nvPr>
        </p:nvGraphicFramePr>
        <p:xfrm>
          <a:off x="179512" y="3933056"/>
          <a:ext cx="5616624" cy="2304256"/>
        </p:xfrm>
        <a:graphic>
          <a:graphicData uri="http://schemas.openxmlformats.org/drawingml/2006/chart">
            <c:chart xmlns:c="http://schemas.openxmlformats.org/drawingml/2006/chart" xmlns:r="http://schemas.openxmlformats.org/officeDocument/2006/relationships" r:id="rId3"/>
          </a:graphicData>
        </a:graphic>
      </p:graphicFrame>
      <p:sp>
        <p:nvSpPr>
          <p:cNvPr id="45" name="Textfeld 44"/>
          <p:cNvSpPr txBox="1"/>
          <p:nvPr/>
        </p:nvSpPr>
        <p:spPr>
          <a:xfrm>
            <a:off x="7308304" y="5487615"/>
            <a:ext cx="1172116" cy="430887"/>
          </a:xfrm>
          <a:prstGeom prst="rect">
            <a:avLst/>
          </a:prstGeom>
          <a:noFill/>
        </p:spPr>
        <p:txBody>
          <a:bodyPr wrap="none" rtlCol="0">
            <a:spAutoFit/>
          </a:bodyPr>
          <a:lstStyle/>
          <a:p>
            <a:r>
              <a:rPr lang="de-DE" sz="2200" dirty="0" err="1">
                <a:latin typeface="Calibri"/>
                <a:cs typeface="Calibri"/>
              </a:rPr>
              <a:t>n</a:t>
            </a:r>
            <a:r>
              <a:rPr lang="de-DE" sz="2200" dirty="0">
                <a:latin typeface="Calibri"/>
                <a:cs typeface="Calibri"/>
              </a:rPr>
              <a:t> = 3139</a:t>
            </a:r>
          </a:p>
        </p:txBody>
      </p:sp>
      <p:graphicFrame>
        <p:nvGraphicFramePr>
          <p:cNvPr id="46" name="Diagramm 45"/>
          <p:cNvGraphicFramePr/>
          <p:nvPr>
            <p:extLst/>
          </p:nvPr>
        </p:nvGraphicFramePr>
        <p:xfrm>
          <a:off x="15156" y="332656"/>
          <a:ext cx="4448158" cy="3744416"/>
        </p:xfrm>
        <a:graphic>
          <a:graphicData uri="http://schemas.openxmlformats.org/drawingml/2006/chart">
            <c:chart xmlns:c="http://schemas.openxmlformats.org/drawingml/2006/chart" xmlns:r="http://schemas.openxmlformats.org/officeDocument/2006/relationships" r:id="rId4"/>
          </a:graphicData>
        </a:graphic>
      </p:graphicFrame>
      <p:pic>
        <p:nvPicPr>
          <p:cNvPr id="51" name="Bild 50" descr="item.pdf"/>
          <p:cNvPicPr>
            <a:picLocks noChangeAspect="1"/>
          </p:cNvPicPr>
          <p:nvPr/>
        </p:nvPicPr>
        <p:blipFill rotWithShape="1">
          <a:blip r:embed="rId5">
            <a:extLst>
              <a:ext uri="{28A0092B-C50C-407E-A947-70E740481C1C}">
                <a14:useLocalDpi xmlns:a14="http://schemas.microsoft.com/office/drawing/2010/main" val="0"/>
              </a:ext>
            </a:extLst>
          </a:blip>
          <a:srcRect t="9375"/>
          <a:stretch/>
        </p:blipFill>
        <p:spPr>
          <a:xfrm>
            <a:off x="3048805" y="1266408"/>
            <a:ext cx="5942795" cy="3132348"/>
          </a:xfrm>
          <a:prstGeom prst="rect">
            <a:avLst/>
          </a:prstGeom>
        </p:spPr>
      </p:pic>
      <p:sp>
        <p:nvSpPr>
          <p:cNvPr id="52" name="Legende mit Linie 2 (Rahmen und Markierungsleiste) 51"/>
          <p:cNvSpPr/>
          <p:nvPr/>
        </p:nvSpPr>
        <p:spPr bwMode="auto">
          <a:xfrm>
            <a:off x="4427984" y="4725144"/>
            <a:ext cx="3168352" cy="576064"/>
          </a:xfrm>
          <a:prstGeom prst="accentBorderCallout2">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53" name="Titel 1"/>
          <p:cNvSpPr txBox="1">
            <a:spLocks/>
          </p:cNvSpPr>
          <p:nvPr/>
        </p:nvSpPr>
        <p:spPr bwMode="auto">
          <a:xfrm>
            <a:off x="4572000" y="4797152"/>
            <a:ext cx="3456384" cy="432048"/>
          </a:xfrm>
          <a:prstGeom prst="rect">
            <a:avLst/>
          </a:prstGeom>
          <a:noFill/>
          <a:ln w="9525">
            <a:noFill/>
            <a:miter lim="800000"/>
            <a:headEnd/>
            <a:tailEnd/>
          </a:ln>
        </p:spPr>
        <p:txBody>
          <a:bodyPr vert="horz" wrap="square" lIns="0" tIns="0" rIns="91440" bIns="0" numCol="1" anchor="t" anchorCtr="0" compatLnSpc="1">
            <a:prstTxWarp prst="textNoShape">
              <a:avLst/>
            </a:prstTxWarp>
          </a:bodyPr>
          <a:lstStyle>
            <a:lvl1pPr algn="l" rtl="0" fontAlgn="base">
              <a:spcBef>
                <a:spcPct val="0"/>
              </a:spcBef>
              <a:spcAft>
                <a:spcPct val="0"/>
              </a:spcAft>
              <a:defRPr sz="3200">
                <a:solidFill>
                  <a:srgbClr val="327A86"/>
                </a:solidFill>
                <a:latin typeface="Calibri"/>
                <a:ea typeface="+mj-ea"/>
                <a:cs typeface="Calibri"/>
              </a:defRPr>
            </a:lvl1pPr>
            <a:lvl2pPr algn="l" rtl="0" fontAlgn="base">
              <a:spcBef>
                <a:spcPct val="0"/>
              </a:spcBef>
              <a:spcAft>
                <a:spcPct val="0"/>
              </a:spcAft>
              <a:defRPr sz="3200">
                <a:solidFill>
                  <a:schemeClr val="tx2"/>
                </a:solidFill>
                <a:latin typeface="Arial" charset="0"/>
                <a:ea typeface="ＭＳ Ｐゴシック" charset="-128"/>
                <a:cs typeface="ＭＳ Ｐゴシック" charset="-128"/>
              </a:defRPr>
            </a:lvl2pPr>
            <a:lvl3pPr algn="l" rtl="0" fontAlgn="base">
              <a:spcBef>
                <a:spcPct val="0"/>
              </a:spcBef>
              <a:spcAft>
                <a:spcPct val="0"/>
              </a:spcAft>
              <a:defRPr sz="3200">
                <a:solidFill>
                  <a:schemeClr val="tx2"/>
                </a:solidFill>
                <a:latin typeface="Arial" charset="0"/>
                <a:ea typeface="ＭＳ Ｐゴシック" charset="-128"/>
                <a:cs typeface="ＭＳ Ｐゴシック" charset="-128"/>
              </a:defRPr>
            </a:lvl3pPr>
            <a:lvl4pPr algn="l" rtl="0" fontAlgn="base">
              <a:spcBef>
                <a:spcPct val="0"/>
              </a:spcBef>
              <a:spcAft>
                <a:spcPct val="0"/>
              </a:spcAft>
              <a:defRPr sz="3200">
                <a:solidFill>
                  <a:schemeClr val="tx2"/>
                </a:solidFill>
                <a:latin typeface="Arial" charset="0"/>
                <a:ea typeface="ＭＳ Ｐゴシック" charset="-128"/>
                <a:cs typeface="ＭＳ Ｐゴシック" charset="-128"/>
              </a:defRPr>
            </a:lvl4pPr>
            <a:lvl5pPr algn="l" rtl="0" fontAlgn="base">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fontAlgn="base">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fontAlgn="base">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fontAlgn="base">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fontAlgn="base">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600" dirty="0"/>
              <a:t>Graph-als-Bild-Fehler</a:t>
            </a:r>
          </a:p>
        </p:txBody>
      </p:sp>
      <p:sp>
        <p:nvSpPr>
          <p:cNvPr id="58" name="Textfeld 57"/>
          <p:cNvSpPr txBox="1"/>
          <p:nvPr/>
        </p:nvSpPr>
        <p:spPr>
          <a:xfrm>
            <a:off x="7452320" y="6309320"/>
            <a:ext cx="1146468" cy="276999"/>
          </a:xfrm>
          <a:prstGeom prst="rect">
            <a:avLst/>
          </a:prstGeom>
          <a:noFill/>
        </p:spPr>
        <p:txBody>
          <a:bodyPr wrap="none" rtlCol="0">
            <a:spAutoFit/>
          </a:bodyPr>
          <a:lstStyle/>
          <a:p>
            <a:r>
              <a:rPr lang="de-DE" sz="1200" dirty="0">
                <a:latin typeface="+mn-lt"/>
              </a:rPr>
              <a:t>(Klinger 2017)</a:t>
            </a:r>
          </a:p>
        </p:txBody>
      </p:sp>
    </p:spTree>
    <p:extLst>
      <p:ext uri="{BB962C8B-B14F-4D97-AF65-F5344CB8AC3E}">
        <p14:creationId xmlns:p14="http://schemas.microsoft.com/office/powerpoint/2010/main" val="210591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4" grpId="0">
        <p:bldAsOne/>
      </p:bldGraphic>
      <p:bldP spid="45" grpId="0"/>
      <p:bldGraphic spid="46" grpId="0">
        <p:bldAsOne/>
      </p:bldGraphic>
      <p:bldP spid="52" grpId="0" animBg="1"/>
      <p:bldP spid="53" grpId="0"/>
      <p:bldP spid="5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 name="Titel 1"/>
          <p:cNvSpPr>
            <a:spLocks noGrp="1"/>
          </p:cNvSpPr>
          <p:nvPr>
            <p:ph type="title"/>
          </p:nvPr>
        </p:nvSpPr>
        <p:spPr/>
        <p:txBody>
          <a:bodyPr>
            <a:noAutofit/>
          </a:bodyPr>
          <a:lstStyle/>
          <a:p>
            <a:r>
              <a:rPr lang="de-DE" sz="2500" dirty="0"/>
              <a:t>Wissensfacetten</a:t>
            </a:r>
            <a:endParaRPr lang="en-US" sz="2500" dirty="0">
              <a:latin typeface="+mn-lt"/>
            </a:endParaRPr>
          </a:p>
        </p:txBody>
      </p:sp>
      <p:graphicFrame>
        <p:nvGraphicFramePr>
          <p:cNvPr id="12" name="Group 355"/>
          <p:cNvGraphicFramePr>
            <a:graphicFrameLocks noGrp="1"/>
          </p:cNvGraphicFramePr>
          <p:nvPr>
            <p:extLst>
              <p:ext uri="{D42A27DB-BD31-4B8C-83A1-F6EECF244321}">
                <p14:modId xmlns:p14="http://schemas.microsoft.com/office/powerpoint/2010/main" val="1145321699"/>
              </p:ext>
            </p:extLst>
          </p:nvPr>
        </p:nvGraphicFramePr>
        <p:xfrm>
          <a:off x="596840" y="1628801"/>
          <a:ext cx="8448939" cy="4907598"/>
        </p:xfrm>
        <a:graphic>
          <a:graphicData uri="http://schemas.openxmlformats.org/drawingml/2006/table">
            <a:tbl>
              <a:tblPr/>
              <a:tblGrid>
                <a:gridCol w="1650391">
                  <a:extLst>
                    <a:ext uri="{9D8B030D-6E8A-4147-A177-3AD203B41FA5}">
                      <a16:colId xmlns:a16="http://schemas.microsoft.com/office/drawing/2014/main" xmlns="" val="20000"/>
                    </a:ext>
                  </a:extLst>
                </a:gridCol>
                <a:gridCol w="1392154">
                  <a:extLst>
                    <a:ext uri="{9D8B030D-6E8A-4147-A177-3AD203B41FA5}">
                      <a16:colId xmlns:a16="http://schemas.microsoft.com/office/drawing/2014/main" xmlns="" val="20001"/>
                    </a:ext>
                  </a:extLst>
                </a:gridCol>
                <a:gridCol w="1670255">
                  <a:extLst>
                    <a:ext uri="{9D8B030D-6E8A-4147-A177-3AD203B41FA5}">
                      <a16:colId xmlns:a16="http://schemas.microsoft.com/office/drawing/2014/main" xmlns="" val="20002"/>
                    </a:ext>
                  </a:extLst>
                </a:gridCol>
                <a:gridCol w="1756332">
                  <a:extLst>
                    <a:ext uri="{9D8B030D-6E8A-4147-A177-3AD203B41FA5}">
                      <a16:colId xmlns:a16="http://schemas.microsoft.com/office/drawing/2014/main" xmlns="" val="20003"/>
                    </a:ext>
                  </a:extLst>
                </a:gridCol>
                <a:gridCol w="1979807">
                  <a:extLst>
                    <a:ext uri="{9D8B030D-6E8A-4147-A177-3AD203B41FA5}">
                      <a16:colId xmlns:a16="http://schemas.microsoft.com/office/drawing/2014/main" xmlns="" val="20004"/>
                    </a:ext>
                  </a:extLst>
                </a:gridCol>
              </a:tblGrid>
              <a:tr h="5635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Explizite </a:t>
                      </a:r>
                      <a:br>
                        <a:rPr kumimoji="0" lang="de-DE" sz="1600" b="1" i="0" u="none" strike="noStrike" cap="none" normalizeH="0" baseline="0" dirty="0">
                          <a:ln>
                            <a:noFill/>
                          </a:ln>
                          <a:solidFill>
                            <a:schemeClr val="tx1"/>
                          </a:solidFill>
                          <a:effectLst/>
                          <a:latin typeface="Calibri" pitchFamily="34" charset="0"/>
                          <a:cs typeface="Times New Roman" pitchFamily="18" charset="0"/>
                        </a:rPr>
                      </a:br>
                      <a:r>
                        <a:rPr kumimoji="0" lang="de-DE" sz="1600" b="1" i="0" u="none" strike="noStrike" cap="none" normalizeH="0" baseline="0" dirty="0">
                          <a:ln>
                            <a:noFill/>
                          </a:ln>
                          <a:solidFill>
                            <a:schemeClr val="tx1"/>
                          </a:solidFill>
                          <a:effectLst/>
                          <a:latin typeface="Calibri" pitchFamily="34" charset="0"/>
                          <a:cs typeface="Times New Roman" pitchFamily="18" charset="0"/>
                        </a:rPr>
                        <a:t>Formulierung</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Konkretisierung &amp; Abgrenzung</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Bedeutung</a:t>
                      </a:r>
                      <a:r>
                        <a:rPr kumimoji="0" lang="de-DE" sz="1600" b="1" i="0" u="none" strike="noStrike" cap="none" normalizeH="0" baseline="0">
                          <a:ln>
                            <a:noFill/>
                          </a:ln>
                          <a:solidFill>
                            <a:srgbClr val="000000"/>
                          </a:solidFill>
                          <a:effectLst/>
                          <a:latin typeface="Calibri" pitchFamily="34" charset="0"/>
                          <a:cs typeface="Times New Roman" pitchFamily="18" charset="0"/>
                        </a:rPr>
                        <a:t>en &amp;</a:t>
                      </a:r>
                      <a:r>
                        <a:rPr kumimoji="0" lang="de-DE" sz="1600" b="1" i="0" u="none" strike="noStrike" cap="none" normalizeH="0" baseline="0">
                          <a:ln>
                            <a:noFill/>
                          </a:ln>
                          <a:solidFill>
                            <a:schemeClr val="tx1"/>
                          </a:solidFill>
                          <a:effectLst/>
                          <a:latin typeface="Calibri" pitchFamily="34" charset="0"/>
                          <a:cs typeface="Times New Roman" pitchFamily="18" charset="0"/>
                        </a:rPr>
                        <a:t> Vernetzung </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Konventionelle Festlegung </a:t>
                      </a: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anchor="ctr"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Konzeptuelles Wissen</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1"/>
                  </a:ext>
                </a:extLst>
              </a:tr>
              <a:tr h="59690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a:ln>
                            <a:noFill/>
                          </a:ln>
                          <a:solidFill>
                            <a:schemeClr val="tx1"/>
                          </a:solidFill>
                          <a:effectLst/>
                          <a:latin typeface="Calibri" pitchFamily="34" charset="0"/>
                          <a:cs typeface="Times New Roman" pitchFamily="18" charset="0"/>
                        </a:rPr>
                        <a:t>Konzepte</a:t>
                      </a:r>
                      <a:endParaRPr kumimoji="0" lang="de-DE" sz="1600" b="0" i="0" u="none" strike="noStrike" cap="none" normalizeH="0" baseline="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Definitionen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Beispiele/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Gegenbeispiele </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Vorstellungen/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Darstellungen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Fachwörter/</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Bezeichnungen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Zusammenhänge</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Satz</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Beispiele/ </a:t>
                      </a:r>
                      <a:r>
                        <a:rPr kumimoji="0" lang="de-DE" sz="1600" b="0" i="0" u="none" strike="noStrike" cap="none" normalizeH="0" baseline="0" dirty="0">
                          <a:ln>
                            <a:noFill/>
                          </a:ln>
                          <a:solidFill>
                            <a:schemeClr val="tx1"/>
                          </a:solidFill>
                          <a:effectLst/>
                          <a:latin typeface="Calibri" pitchFamily="34" charset="0"/>
                          <a:cs typeface="Times New Roman" pitchFamily="18" charset="0"/>
                        </a:rPr>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Gegenbeispiele </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(anschauliche) </a:t>
                      </a:r>
                      <a:r>
                        <a:rPr kumimoji="0" lang="de-DE" sz="1600" b="0" i="0" u="none" strike="noStrike" cap="none" normalizeH="0" baseline="0" dirty="0" smtClean="0">
                          <a:ln>
                            <a:noFill/>
                          </a:ln>
                          <a:solidFill>
                            <a:schemeClr val="tx1"/>
                          </a:solidFill>
                          <a:effectLst/>
                          <a:latin typeface="Calibri" pitchFamily="34" charset="0"/>
                          <a:cs typeface="Times New Roman" pitchFamily="18" charset="0"/>
                        </a:rPr>
                        <a:t>Begründung/ </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Beweis</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Namen der Sätze/</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Konventionelle </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Regeln</a:t>
                      </a:r>
                      <a:r>
                        <a:rPr kumimoji="0" lang="de-DE" sz="1600" b="0" i="0" u="none" strike="noStrike" cap="none" normalizeH="0" baseline="0" dirty="0">
                          <a:ln>
                            <a:noFill/>
                          </a:ln>
                          <a:solidFill>
                            <a:srgbClr val="0000FF"/>
                          </a:solidFill>
                          <a:effectLst/>
                          <a:latin typeface="Calibri" pitchFamily="34" charset="0"/>
                          <a:cs typeface="Times New Roman" pitchFamily="18" charset="0"/>
                        </a:rPr>
                        <a:t> </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Prozedurales Wissen</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4"/>
                  </a:ext>
                </a:extLst>
              </a:tr>
              <a:tr h="7016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Mathematische Verfahren, Algorithmen</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Anleitung</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Bedingungen der Anwendbarkeit, Spezialfälle</a:t>
                      </a:r>
                    </a:p>
                    <a:p>
                      <a:pPr marL="0" marR="0" lvl="0" indent="0" algn="l" defTabSz="914400" rtl="0" eaLnBrk="0" fontAlgn="base" latinLnBrk="0" hangingPunct="0">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Fehlerwissen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Vorstellung / Begründung </a:t>
                      </a:r>
                      <a:br>
                        <a:rPr kumimoji="0" lang="de-DE" sz="1600" b="0" i="0" u="none" strike="noStrike" cap="none" normalizeH="0" baseline="0" dirty="0">
                          <a:ln>
                            <a:noFill/>
                          </a:ln>
                          <a:solidFill>
                            <a:schemeClr val="tx1"/>
                          </a:solidFill>
                          <a:effectLst/>
                          <a:latin typeface="Calibri" pitchFamily="34" charset="0"/>
                          <a:cs typeface="Times New Roman" pitchFamily="18" charset="0"/>
                        </a:rPr>
                      </a:br>
                      <a:r>
                        <a:rPr kumimoji="0" lang="de-DE" sz="1600" b="0" i="0" u="none" strike="noStrike" cap="none" normalizeH="0" baseline="0" dirty="0">
                          <a:ln>
                            <a:noFill/>
                          </a:ln>
                          <a:solidFill>
                            <a:schemeClr val="tx1"/>
                          </a:solidFill>
                          <a:effectLst/>
                          <a:latin typeface="Calibri" pitchFamily="34" charset="0"/>
                          <a:cs typeface="Times New Roman" pitchFamily="18" charset="0"/>
                        </a:rPr>
                        <a:t>als Verknüpfung zu konzeptuellen Gehalten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dirty="0">
                          <a:ln>
                            <a:noFill/>
                          </a:ln>
                          <a:solidFill>
                            <a:schemeClr val="tx1"/>
                          </a:solidFill>
                          <a:effectLst/>
                          <a:latin typeface="Calibri" pitchFamily="34" charset="0"/>
                          <a:cs typeface="Times New Roman" pitchFamily="18" charset="0"/>
                        </a:rPr>
                        <a:t>Nicht begründbare Festlegungen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5921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Handwerkliche Verfahren</a:t>
                      </a:r>
                      <a:endParaRPr kumimoji="0" lang="de-DE" sz="1600" b="0" i="0" u="none" strike="noStrike" cap="none" normalizeH="0" baseline="0" dirty="0">
                        <a:ln>
                          <a:noFill/>
                        </a:ln>
                        <a:solidFill>
                          <a:schemeClr val="tx1"/>
                        </a:solidFill>
                        <a:effectLst/>
                        <a:latin typeface="Calibri" pitchFamily="34" charset="0"/>
                        <a:cs typeface="Times New Roman" pitchFamily="18"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Anleitung</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Umsetzung, Bedingungen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endParaRPr kumimoji="0" lang="de-DE" sz="1600" b="0" i="0" u="none" strike="noStrike" cap="none" normalizeH="0" baseline="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0" i="0" u="none" strike="noStrike" cap="none" normalizeH="0" baseline="0">
                          <a:ln>
                            <a:noFill/>
                          </a:ln>
                          <a:solidFill>
                            <a:schemeClr val="tx1"/>
                          </a:solidFill>
                          <a:effectLst/>
                          <a:latin typeface="Calibri" pitchFamily="34" charset="0"/>
                          <a:cs typeface="Times New Roman" pitchFamily="18" charset="0"/>
                        </a:rPr>
                        <a:t>Nicht begründbare Festlegungen</a:t>
                      </a: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44475">
                <a:tc gridSpan="5">
                  <a:txBody>
                    <a:bodyPr/>
                    <a:lstStyle/>
                    <a:p>
                      <a:pPr marL="0" marR="0" lvl="0" indent="0" algn="just" defTabSz="914400" rtl="0" eaLnBrk="1" fontAlgn="base" latinLnBrk="0" hangingPunct="1">
                        <a:lnSpc>
                          <a:spcPct val="100000"/>
                        </a:lnSpc>
                        <a:spcBef>
                          <a:spcPct val="0"/>
                        </a:spcBef>
                        <a:spcAft>
                          <a:spcPct val="0"/>
                        </a:spcAft>
                        <a:buClrTx/>
                        <a:buSzTx/>
                        <a:buFontTx/>
                        <a:buNone/>
                        <a:tabLst>
                          <a:tab pos="228600" algn="l"/>
                          <a:tab pos="449263" algn="l"/>
                        </a:tabLst>
                      </a:pPr>
                      <a:r>
                        <a:rPr kumimoji="0" lang="de-DE" sz="1600" b="1" i="0" u="none" strike="noStrike" cap="none" normalizeH="0" baseline="0" dirty="0">
                          <a:ln>
                            <a:noFill/>
                          </a:ln>
                          <a:solidFill>
                            <a:schemeClr val="tx1"/>
                          </a:solidFill>
                          <a:effectLst/>
                          <a:latin typeface="Calibri" pitchFamily="34" charset="0"/>
                          <a:cs typeface="Times New Roman" pitchFamily="18" charset="0"/>
                        </a:rPr>
                        <a:t>Metakognitives Wissen (z</a:t>
                      </a:r>
                      <a:r>
                        <a:rPr kumimoji="0" lang="de-DE" sz="1600" b="1" i="0" u="none" strike="noStrike" cap="none" normalizeH="0" baseline="0" dirty="0" smtClean="0">
                          <a:ln>
                            <a:noFill/>
                          </a:ln>
                          <a:solidFill>
                            <a:schemeClr val="tx1"/>
                          </a:solidFill>
                          <a:effectLst/>
                          <a:latin typeface="Calibri" pitchFamily="34" charset="0"/>
                          <a:cs typeface="Times New Roman" pitchFamily="18" charset="0"/>
                        </a:rPr>
                        <a:t>. B</a:t>
                      </a:r>
                      <a:r>
                        <a:rPr kumimoji="0" lang="de-DE" sz="1600" b="1" i="0" u="none" strike="noStrike" cap="none" normalizeH="0" baseline="0" dirty="0">
                          <a:ln>
                            <a:noFill/>
                          </a:ln>
                          <a:solidFill>
                            <a:schemeClr val="tx1"/>
                          </a:solidFill>
                          <a:effectLst/>
                          <a:latin typeface="Calibri" pitchFamily="34" charset="0"/>
                          <a:cs typeface="Times New Roman" pitchFamily="18" charset="0"/>
                        </a:rPr>
                        <a:t>. Strategien des Problemlösens; Schritte beim Modellieren, ...)</a:t>
                      </a:r>
                      <a:endParaRPr kumimoji="0" lang="de-DE" sz="1600" b="0" i="0" u="none" strike="noStrike" cap="none" normalizeH="0" baseline="0" dirty="0">
                        <a:ln>
                          <a:noFill/>
                        </a:ln>
                        <a:solidFill>
                          <a:schemeClr val="tx1"/>
                        </a:solidFill>
                        <a:effectLst/>
                        <a:latin typeface="Calibri" pitchFamily="34" charset="0"/>
                        <a:cs typeface="Arial" charset="0"/>
                      </a:endParaRPr>
                    </a:p>
                  </a:txBody>
                  <a:tcPr marL="99060" marR="99060" horzOverflow="overflow">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7"/>
                  </a:ext>
                </a:extLst>
              </a:tr>
            </a:tbl>
          </a:graphicData>
        </a:graphic>
      </p:graphicFrame>
      <p:sp>
        <p:nvSpPr>
          <p:cNvPr id="13" name="Rectangle 305"/>
          <p:cNvSpPr>
            <a:spLocks noChangeArrowheads="1"/>
          </p:cNvSpPr>
          <p:nvPr/>
        </p:nvSpPr>
        <p:spPr bwMode="auto">
          <a:xfrm>
            <a:off x="1956277" y="1213303"/>
            <a:ext cx="4583857" cy="461665"/>
          </a:xfrm>
          <a:prstGeom prst="rect">
            <a:avLst/>
          </a:prstGeom>
          <a:noFill/>
          <a:ln w="9525">
            <a:noFill/>
            <a:miter lim="800000"/>
            <a:headEnd/>
            <a:tailEnd/>
          </a:ln>
        </p:spPr>
        <p:txBody>
          <a:bodyPr wrap="none" anchor="ctr">
            <a:spAutoFit/>
          </a:bodyPr>
          <a:lstStyle/>
          <a:p>
            <a:pPr algn="r">
              <a:tabLst>
                <a:tab pos="228600" algn="l"/>
                <a:tab pos="449263" algn="l"/>
              </a:tabLst>
            </a:pPr>
            <a:r>
              <a:rPr lang="de-DE" b="1" dirty="0">
                <a:latin typeface="Calibri"/>
                <a:cs typeface="Calibri"/>
              </a:rPr>
              <a:t>Was daran? (Facette des Wissens)</a:t>
            </a:r>
          </a:p>
        </p:txBody>
      </p:sp>
      <p:sp>
        <p:nvSpPr>
          <p:cNvPr id="14" name="Rectangle 306"/>
          <p:cNvSpPr>
            <a:spLocks noChangeArrowheads="1"/>
          </p:cNvSpPr>
          <p:nvPr/>
        </p:nvSpPr>
        <p:spPr bwMode="auto">
          <a:xfrm rot="16200000">
            <a:off x="-1329950" y="3778748"/>
            <a:ext cx="3161571" cy="461665"/>
          </a:xfrm>
          <a:prstGeom prst="rect">
            <a:avLst/>
          </a:prstGeom>
          <a:noFill/>
          <a:ln w="9525">
            <a:noFill/>
            <a:miter lim="800000"/>
            <a:headEnd/>
            <a:tailEnd/>
          </a:ln>
        </p:spPr>
        <p:txBody>
          <a:bodyPr wrap="none" anchor="ctr">
            <a:spAutoFit/>
          </a:bodyPr>
          <a:lstStyle/>
          <a:p>
            <a:pPr algn="r">
              <a:tabLst>
                <a:tab pos="228600" algn="l"/>
                <a:tab pos="449263" algn="l"/>
              </a:tabLst>
            </a:pPr>
            <a:r>
              <a:rPr lang="de-DE" b="1" dirty="0">
                <a:latin typeface="Calibri"/>
                <a:cs typeface="Calibri"/>
              </a:rPr>
              <a:t>Was? (Art des Wissens)</a:t>
            </a:r>
          </a:p>
        </p:txBody>
      </p:sp>
      <p:sp>
        <p:nvSpPr>
          <p:cNvPr id="15" name="Line 307"/>
          <p:cNvSpPr>
            <a:spLocks noChangeShapeType="1"/>
          </p:cNvSpPr>
          <p:nvPr/>
        </p:nvSpPr>
        <p:spPr bwMode="auto">
          <a:xfrm flipV="1">
            <a:off x="-27229" y="1628800"/>
            <a:ext cx="9063725" cy="1"/>
          </a:xfrm>
          <a:prstGeom prst="line">
            <a:avLst/>
          </a:prstGeom>
          <a:noFill/>
          <a:ln w="38100">
            <a:solidFill>
              <a:schemeClr val="bg1">
                <a:lumMod val="65000"/>
              </a:schemeClr>
            </a:solidFill>
            <a:round/>
            <a:headEnd/>
            <a:tailEnd type="triangle" w="med" len="med"/>
          </a:ln>
        </p:spPr>
        <p:txBody>
          <a:bodyPr/>
          <a:lstStyle/>
          <a:p>
            <a:endParaRPr lang="de-DE" sz="2000">
              <a:latin typeface="Calibri"/>
              <a:cs typeface="Calibri"/>
            </a:endParaRPr>
          </a:p>
        </p:txBody>
      </p:sp>
      <p:sp>
        <p:nvSpPr>
          <p:cNvPr id="16" name="Line 308"/>
          <p:cNvSpPr>
            <a:spLocks noChangeShapeType="1"/>
          </p:cNvSpPr>
          <p:nvPr/>
        </p:nvSpPr>
        <p:spPr bwMode="auto">
          <a:xfrm>
            <a:off x="596840" y="1444135"/>
            <a:ext cx="0" cy="5225225"/>
          </a:xfrm>
          <a:prstGeom prst="line">
            <a:avLst/>
          </a:prstGeom>
          <a:noFill/>
          <a:ln w="38100">
            <a:solidFill>
              <a:schemeClr val="bg1">
                <a:lumMod val="65000"/>
              </a:schemeClr>
            </a:solidFill>
            <a:round/>
            <a:headEnd/>
            <a:tailEnd type="triangle" w="med" len="med"/>
          </a:ln>
        </p:spPr>
        <p:txBody>
          <a:bodyPr/>
          <a:lstStyle/>
          <a:p>
            <a:endParaRPr lang="de-DE" sz="2000">
              <a:latin typeface="Calibri"/>
              <a:cs typeface="Calibri"/>
            </a:endParaRPr>
          </a:p>
        </p:txBody>
      </p:sp>
      <p:pic>
        <p:nvPicPr>
          <p:cNvPr id="17" name="Picture 18"/>
          <p:cNvPicPr>
            <a:picLocks noChangeAspect="1" noChangeArrowheads="1"/>
          </p:cNvPicPr>
          <p:nvPr/>
        </p:nvPicPr>
        <p:blipFill>
          <a:blip r:embed="rId3"/>
          <a:srcRect/>
          <a:stretch>
            <a:fillRect/>
          </a:stretch>
        </p:blipFill>
        <p:spPr bwMode="auto">
          <a:xfrm>
            <a:off x="7092280" y="1268760"/>
            <a:ext cx="1456906" cy="267034"/>
          </a:xfrm>
          <a:prstGeom prst="rect">
            <a:avLst/>
          </a:prstGeom>
          <a:noFill/>
          <a:ln w="9525">
            <a:noFill/>
            <a:miter lim="800000"/>
            <a:headEnd/>
            <a:tailEnd/>
          </a:ln>
        </p:spPr>
      </p:pic>
    </p:spTree>
    <p:extLst>
      <p:ext uri="{BB962C8B-B14F-4D97-AF65-F5344CB8AC3E}">
        <p14:creationId xmlns:p14="http://schemas.microsoft.com/office/powerpoint/2010/main" val="970254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5796136" y="1291913"/>
            <a:ext cx="3564396" cy="242511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Inhaltsplatzhalter 1"/>
          <p:cNvSpPr>
            <a:spLocks noGrp="1"/>
          </p:cNvSpPr>
          <p:nvPr>
            <p:ph idx="1"/>
          </p:nvPr>
        </p:nvSpPr>
        <p:spPr/>
        <p:txBody>
          <a:bodyPr/>
          <a:lstStyle/>
          <a:p>
            <a:pPr marL="0" indent="0">
              <a:buNone/>
            </a:pPr>
            <a:r>
              <a:rPr lang="de-DE" dirty="0"/>
              <a:t>entsprechend den Arten und Facetten des Wissen </a:t>
            </a:r>
            <a:br>
              <a:rPr lang="de-DE" dirty="0"/>
            </a:br>
            <a:endParaRPr lang="de-DE" dirty="0"/>
          </a:p>
        </p:txBody>
      </p:sp>
      <p:sp>
        <p:nvSpPr>
          <p:cNvPr id="18" name="Titel 1"/>
          <p:cNvSpPr>
            <a:spLocks noGrp="1"/>
          </p:cNvSpPr>
          <p:nvPr>
            <p:ph type="title"/>
          </p:nvPr>
        </p:nvSpPr>
        <p:spPr/>
        <p:txBody>
          <a:bodyPr>
            <a:noAutofit/>
          </a:bodyPr>
          <a:lstStyle/>
          <a:p>
            <a:r>
              <a:rPr lang="de-DE" sz="2500" dirty="0"/>
              <a:t>Unterschiedliche Übungsziele </a:t>
            </a:r>
            <a:endParaRPr lang="en-US" sz="2500" dirty="0">
              <a:latin typeface="+mn-lt"/>
            </a:endParaRPr>
          </a:p>
        </p:txBody>
      </p:sp>
      <p:sp>
        <p:nvSpPr>
          <p:cNvPr id="11" name="Textfeld 10"/>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Training von Kenntnissen und Fertigkeiten </a:t>
            </a:r>
          </a:p>
        </p:txBody>
      </p:sp>
      <p:sp>
        <p:nvSpPr>
          <p:cNvPr id="22" name="Rechteck 21"/>
          <p:cNvSpPr/>
          <p:nvPr/>
        </p:nvSpPr>
        <p:spPr>
          <a:xfrm>
            <a:off x="6012160" y="1602665"/>
            <a:ext cx="2808312" cy="1754327"/>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Bilden Sie die Ableitung </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a:t>
            </a:r>
            <a:r>
              <a:rPr lang="de-DE" sz="1800" baseline="30000" dirty="0">
                <a:uFill>
                  <a:solidFill>
                    <a:srgbClr val="0000FF"/>
                  </a:solidFill>
                </a:uFill>
                <a:latin typeface="+mn-lt"/>
                <a:ea typeface="ＭＳ 明朝"/>
                <a:cs typeface="Times New Roman"/>
              </a:rPr>
              <a:t>2</a:t>
            </a:r>
            <a:r>
              <a:rPr lang="de-DE" sz="1800" dirty="0">
                <a:uFill>
                  <a:solidFill>
                    <a:srgbClr val="0000FF"/>
                  </a:solidFill>
                </a:uFill>
                <a:latin typeface="+mn-lt"/>
                <a:ea typeface="ＭＳ 明朝"/>
                <a:cs typeface="Times New Roman"/>
              </a:rPr>
              <a:t> - x + 3</a:t>
            </a:r>
            <a:r>
              <a:rPr lang="de-DE" sz="1800" baseline="30000" dirty="0">
                <a:uFill>
                  <a:solidFill>
                    <a:srgbClr val="0000FF"/>
                  </a:solidFill>
                </a:uFill>
                <a:latin typeface="+mn-lt"/>
                <a:ea typeface="ＭＳ 明朝"/>
                <a:cs typeface="Times New Roman"/>
              </a:rPr>
              <a:t>  </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-3x</a:t>
            </a:r>
            <a:r>
              <a:rPr lang="de-DE" sz="1800" baseline="30000" dirty="0">
                <a:uFill>
                  <a:solidFill>
                    <a:srgbClr val="0000FF"/>
                  </a:solidFill>
                </a:uFill>
                <a:latin typeface="+mn-lt"/>
                <a:ea typeface="ＭＳ 明朝"/>
                <a:cs typeface="Times New Roman"/>
              </a:rPr>
              <a:t>5 </a:t>
            </a:r>
            <a:r>
              <a:rPr lang="de-DE" sz="1800" dirty="0">
                <a:uFill>
                  <a:solidFill>
                    <a:srgbClr val="0000FF"/>
                  </a:solidFill>
                </a:uFill>
                <a:latin typeface="+mn-lt"/>
                <a:ea typeface="ＭＳ 明朝"/>
                <a:cs typeface="Times New Roman"/>
              </a:rPr>
              <a:t>– x</a:t>
            </a:r>
            <a:r>
              <a:rPr lang="de-DE" sz="1800" baseline="30000" dirty="0">
                <a:uFill>
                  <a:solidFill>
                    <a:srgbClr val="0000FF"/>
                  </a:solidFill>
                </a:uFill>
                <a:latin typeface="+mn-lt"/>
                <a:ea typeface="ＭＳ 明朝"/>
                <a:cs typeface="Times New Roman"/>
              </a:rPr>
              <a:t>2</a:t>
            </a:r>
          </a:p>
          <a:p>
            <a:pPr marL="342900" indent="-342900">
              <a:spcAft>
                <a:spcPts val="0"/>
              </a:spcAft>
              <a:buFont typeface="+mj-lt"/>
              <a:buAutoNum type="alphaLcParenR"/>
            </a:pPr>
            <a:r>
              <a:rPr lang="de-DE" sz="1800" dirty="0">
                <a:uFill>
                  <a:solidFill>
                    <a:srgbClr val="0000FF"/>
                  </a:solidFill>
                </a:uFill>
                <a:latin typeface="+mn-lt"/>
                <a:ea typeface="ＭＳ 明朝"/>
                <a:cs typeface="Times New Roman"/>
              </a:rPr>
              <a:t>f(x) = (x-2)</a:t>
            </a:r>
            <a:r>
              <a:rPr lang="de-DE" sz="1800" baseline="30000" dirty="0">
                <a:uFill>
                  <a:solidFill>
                    <a:srgbClr val="0000FF"/>
                  </a:solidFill>
                </a:uFill>
                <a:ea typeface="ＭＳ 明朝"/>
                <a:cs typeface="Times New Roman"/>
              </a:rPr>
              <a:t>2</a:t>
            </a:r>
            <a:r>
              <a:rPr lang="de-DE" sz="1800" dirty="0">
                <a:uFill>
                  <a:solidFill>
                    <a:srgbClr val="0000FF"/>
                  </a:solidFill>
                </a:uFill>
                <a:latin typeface="+mn-lt"/>
                <a:ea typeface="ＭＳ 明朝"/>
                <a:cs typeface="Times New Roman"/>
              </a:rPr>
              <a:t> + 3x – 5</a:t>
            </a:r>
          </a:p>
          <a:p>
            <a:pPr marL="342900" indent="-342900">
              <a:spcAft>
                <a:spcPts val="0"/>
              </a:spcAft>
              <a:buFont typeface="+mj-lt"/>
              <a:buAutoNum type="alphaLcParenR"/>
            </a:pPr>
            <a:r>
              <a:rPr lang="de-DE" sz="1800" dirty="0">
                <a:effectLst/>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2</a:t>
            </a:r>
            <a:r>
              <a:rPr lang="de-DE" sz="1800" dirty="0">
                <a:effectLst/>
                <a:uFill>
                  <a:solidFill>
                    <a:srgbClr val="0000FF"/>
                  </a:solidFill>
                </a:uFill>
                <a:latin typeface="+mn-lt"/>
                <a:ea typeface="ＭＳ 明朝"/>
                <a:cs typeface="Times New Roman"/>
              </a:rPr>
              <a:t> (x-1)(x+4)</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3</a:t>
            </a:r>
            <a:r>
              <a:rPr lang="de-DE" sz="1800" dirty="0">
                <a:uFill>
                  <a:solidFill>
                    <a:srgbClr val="0000FF"/>
                  </a:solidFill>
                </a:uFill>
                <a:latin typeface="+mn-lt"/>
                <a:ea typeface="ＭＳ 明朝"/>
                <a:cs typeface="Times New Roman"/>
              </a:rPr>
              <a:t> - x + 1</a:t>
            </a:r>
            <a:endParaRPr lang="de-DE" sz="1800" dirty="0">
              <a:effectLst/>
              <a:uFill>
                <a:solidFill>
                  <a:srgbClr val="0000FF"/>
                </a:solidFill>
              </a:uFill>
              <a:latin typeface="+mn-lt"/>
              <a:ea typeface="ＭＳ 明朝"/>
              <a:cs typeface="Times New Roman"/>
            </a:endParaRPr>
          </a:p>
        </p:txBody>
      </p:sp>
    </p:spTree>
    <p:extLst>
      <p:ext uri="{BB962C8B-B14F-4D97-AF65-F5344CB8AC3E}">
        <p14:creationId xmlns:p14="http://schemas.microsoft.com/office/powerpoint/2010/main" val="10300291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5796136" y="1291913"/>
            <a:ext cx="3564396" cy="4153311"/>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18" name="Titel 1"/>
          <p:cNvSpPr>
            <a:spLocks noGrp="1"/>
          </p:cNvSpPr>
          <p:nvPr>
            <p:ph type="title"/>
          </p:nvPr>
        </p:nvSpPr>
        <p:spPr/>
        <p:txBody>
          <a:bodyPr>
            <a:noAutofit/>
          </a:bodyPr>
          <a:lstStyle/>
          <a:p>
            <a:r>
              <a:rPr lang="de-DE" sz="2500" dirty="0"/>
              <a:t>Unterschiedliche Übungsziele </a:t>
            </a:r>
            <a:endParaRPr lang="en-US" sz="2500" dirty="0">
              <a:latin typeface="+mn-lt"/>
            </a:endParaRPr>
          </a:p>
        </p:txBody>
      </p:sp>
      <p:sp>
        <p:nvSpPr>
          <p:cNvPr id="11" name="Textfeld 10"/>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Training von Kenntnissen und Fertigkeiten </a:t>
            </a:r>
          </a:p>
        </p:txBody>
      </p:sp>
      <p:sp>
        <p:nvSpPr>
          <p:cNvPr id="19" name="Textfeld 18"/>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Reflexion und Transfer</a:t>
            </a:r>
          </a:p>
        </p:txBody>
      </p:sp>
      <p:sp>
        <p:nvSpPr>
          <p:cNvPr id="22" name="Rechteck 21"/>
          <p:cNvSpPr/>
          <p:nvPr/>
        </p:nvSpPr>
        <p:spPr>
          <a:xfrm>
            <a:off x="6012160" y="1602665"/>
            <a:ext cx="2808312" cy="1754327"/>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Bilden Sie die Ableitung </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a:t>
            </a:r>
            <a:r>
              <a:rPr lang="de-DE" sz="1800" baseline="30000" dirty="0">
                <a:uFill>
                  <a:solidFill>
                    <a:srgbClr val="0000FF"/>
                  </a:solidFill>
                </a:uFill>
                <a:latin typeface="+mn-lt"/>
                <a:ea typeface="ＭＳ 明朝"/>
                <a:cs typeface="Times New Roman"/>
              </a:rPr>
              <a:t>2</a:t>
            </a:r>
            <a:r>
              <a:rPr lang="de-DE" sz="1800" dirty="0">
                <a:uFill>
                  <a:solidFill>
                    <a:srgbClr val="0000FF"/>
                  </a:solidFill>
                </a:uFill>
                <a:latin typeface="+mn-lt"/>
                <a:ea typeface="ＭＳ 明朝"/>
                <a:cs typeface="Times New Roman"/>
              </a:rPr>
              <a:t> - x + 3</a:t>
            </a:r>
            <a:r>
              <a:rPr lang="de-DE" sz="1800" baseline="30000" dirty="0">
                <a:uFill>
                  <a:solidFill>
                    <a:srgbClr val="0000FF"/>
                  </a:solidFill>
                </a:uFill>
                <a:latin typeface="+mn-lt"/>
                <a:ea typeface="ＭＳ 明朝"/>
                <a:cs typeface="Times New Roman"/>
              </a:rPr>
              <a:t>  </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-3x</a:t>
            </a:r>
            <a:r>
              <a:rPr lang="de-DE" sz="1800" baseline="30000" dirty="0">
                <a:uFill>
                  <a:solidFill>
                    <a:srgbClr val="0000FF"/>
                  </a:solidFill>
                </a:uFill>
                <a:latin typeface="+mn-lt"/>
                <a:ea typeface="ＭＳ 明朝"/>
                <a:cs typeface="Times New Roman"/>
              </a:rPr>
              <a:t>5 </a:t>
            </a:r>
            <a:r>
              <a:rPr lang="de-DE" sz="1800" dirty="0">
                <a:uFill>
                  <a:solidFill>
                    <a:srgbClr val="0000FF"/>
                  </a:solidFill>
                </a:uFill>
                <a:latin typeface="+mn-lt"/>
                <a:ea typeface="ＭＳ 明朝"/>
                <a:cs typeface="Times New Roman"/>
              </a:rPr>
              <a:t>– x</a:t>
            </a:r>
            <a:r>
              <a:rPr lang="de-DE" sz="1800" baseline="30000" dirty="0">
                <a:uFill>
                  <a:solidFill>
                    <a:srgbClr val="0000FF"/>
                  </a:solidFill>
                </a:uFill>
                <a:latin typeface="+mn-lt"/>
                <a:ea typeface="ＭＳ 明朝"/>
                <a:cs typeface="Times New Roman"/>
              </a:rPr>
              <a:t>2</a:t>
            </a:r>
          </a:p>
          <a:p>
            <a:pPr marL="342900" indent="-342900">
              <a:spcAft>
                <a:spcPts val="0"/>
              </a:spcAft>
              <a:buFont typeface="+mj-lt"/>
              <a:buAutoNum type="alphaLcParenR"/>
            </a:pPr>
            <a:r>
              <a:rPr lang="de-DE" sz="1800" dirty="0">
                <a:uFill>
                  <a:solidFill>
                    <a:srgbClr val="0000FF"/>
                  </a:solidFill>
                </a:uFill>
                <a:latin typeface="+mn-lt"/>
                <a:ea typeface="ＭＳ 明朝"/>
                <a:cs typeface="Times New Roman"/>
              </a:rPr>
              <a:t>f(x) = (x-2)</a:t>
            </a:r>
            <a:r>
              <a:rPr lang="de-DE" sz="1800" baseline="30000" dirty="0">
                <a:uFill>
                  <a:solidFill>
                    <a:srgbClr val="0000FF"/>
                  </a:solidFill>
                </a:uFill>
                <a:ea typeface="ＭＳ 明朝"/>
                <a:cs typeface="Times New Roman"/>
              </a:rPr>
              <a:t>2</a:t>
            </a:r>
            <a:r>
              <a:rPr lang="de-DE" sz="1800" dirty="0">
                <a:uFill>
                  <a:solidFill>
                    <a:srgbClr val="0000FF"/>
                  </a:solidFill>
                </a:uFill>
                <a:latin typeface="+mn-lt"/>
                <a:ea typeface="ＭＳ 明朝"/>
                <a:cs typeface="Times New Roman"/>
              </a:rPr>
              <a:t> + 3x – 5</a:t>
            </a:r>
          </a:p>
          <a:p>
            <a:pPr marL="342900" indent="-342900">
              <a:spcAft>
                <a:spcPts val="0"/>
              </a:spcAft>
              <a:buFont typeface="+mj-lt"/>
              <a:buAutoNum type="alphaLcParenR"/>
            </a:pPr>
            <a:r>
              <a:rPr lang="de-DE" sz="1800" dirty="0">
                <a:effectLst/>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2</a:t>
            </a:r>
            <a:r>
              <a:rPr lang="de-DE" sz="1800" dirty="0">
                <a:effectLst/>
                <a:uFill>
                  <a:solidFill>
                    <a:srgbClr val="0000FF"/>
                  </a:solidFill>
                </a:uFill>
                <a:latin typeface="+mn-lt"/>
                <a:ea typeface="ＭＳ 明朝"/>
                <a:cs typeface="Times New Roman"/>
              </a:rPr>
              <a:t> (x-1)(x+4)</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3</a:t>
            </a:r>
            <a:r>
              <a:rPr lang="de-DE" sz="1800" dirty="0">
                <a:uFill>
                  <a:solidFill>
                    <a:srgbClr val="0000FF"/>
                  </a:solidFill>
                </a:uFill>
                <a:latin typeface="+mn-lt"/>
                <a:ea typeface="ＭＳ 明朝"/>
                <a:cs typeface="Times New Roman"/>
              </a:rPr>
              <a:t> - x + 1</a:t>
            </a:r>
            <a:endParaRPr lang="de-DE" sz="1800" dirty="0">
              <a:effectLst/>
              <a:uFill>
                <a:solidFill>
                  <a:srgbClr val="0000FF"/>
                </a:solidFill>
              </a:uFill>
              <a:latin typeface="+mn-lt"/>
              <a:ea typeface="ＭＳ 明朝"/>
              <a:cs typeface="Times New Roman"/>
            </a:endParaRPr>
          </a:p>
        </p:txBody>
      </p:sp>
      <p:sp>
        <p:nvSpPr>
          <p:cNvPr id="23" name="Rechteck 22"/>
          <p:cNvSpPr/>
          <p:nvPr/>
        </p:nvSpPr>
        <p:spPr>
          <a:xfrm>
            <a:off x="6012160" y="3429000"/>
            <a:ext cx="2808312" cy="1754327"/>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Bilden Sie die Ableitung. </a:t>
            </a:r>
            <a:br>
              <a:rPr lang="de-DE" sz="1800" dirty="0">
                <a:latin typeface="+mn-lt"/>
                <a:ea typeface="ＭＳ 明朝"/>
                <a:cs typeface="Times New Roman"/>
              </a:rPr>
            </a:br>
            <a:r>
              <a:rPr lang="de-DE" sz="1800" dirty="0">
                <a:latin typeface="+mn-lt"/>
                <a:ea typeface="ＭＳ 明朝"/>
                <a:cs typeface="Times New Roman"/>
              </a:rPr>
              <a:t>Was fällt Ihnen auf?</a:t>
            </a:r>
          </a:p>
          <a:p>
            <a:pPr>
              <a:spcAft>
                <a:spcPts val="0"/>
              </a:spcAft>
            </a:pPr>
            <a:r>
              <a:rPr lang="de-DE" sz="1800" dirty="0">
                <a:latin typeface="+mn-lt"/>
                <a:ea typeface="ＭＳ 明朝"/>
                <a:cs typeface="Times New Roman"/>
              </a:rPr>
              <a:t> </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2  </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3</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4</a:t>
            </a:r>
            <a:endParaRPr lang="de-DE" sz="1800" dirty="0">
              <a:effectLst/>
              <a:uFill>
                <a:solidFill>
                  <a:srgbClr val="0000FF"/>
                </a:solidFill>
              </a:uFill>
              <a:latin typeface="+mn-lt"/>
              <a:ea typeface="ＭＳ 明朝"/>
              <a:cs typeface="Times New Roman"/>
            </a:endParaRPr>
          </a:p>
        </p:txBody>
      </p:sp>
      <p:sp>
        <p:nvSpPr>
          <p:cNvPr id="9" name="Inhaltsplatzhalter 1"/>
          <p:cNvSpPr txBox="1">
            <a:spLocks/>
          </p:cNvSpPr>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charset="2"/>
              <a:buNone/>
            </a:pPr>
            <a:r>
              <a:rPr lang="de-DE" kern="0" dirty="0"/>
              <a:t>entsprechend den Arten und Facetten des Wissen </a:t>
            </a:r>
            <a:br>
              <a:rPr lang="de-DE" kern="0" dirty="0"/>
            </a:br>
            <a:endParaRPr lang="de-DE" kern="0" dirty="0"/>
          </a:p>
        </p:txBody>
      </p:sp>
    </p:spTree>
    <p:extLst>
      <p:ext uri="{BB962C8B-B14F-4D97-AF65-F5344CB8AC3E}">
        <p14:creationId xmlns:p14="http://schemas.microsoft.com/office/powerpoint/2010/main" val="530616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446720" y="1052736"/>
            <a:ext cx="9289032" cy="439248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3" name="Textfeld 2"/>
          <p:cNvSpPr txBox="1"/>
          <p:nvPr/>
        </p:nvSpPr>
        <p:spPr>
          <a:xfrm>
            <a:off x="323528" y="1124744"/>
            <a:ext cx="8283920" cy="4524315"/>
          </a:xfrm>
          <a:prstGeom prst="rect">
            <a:avLst/>
          </a:prstGeom>
          <a:noFill/>
        </p:spPr>
        <p:txBody>
          <a:bodyPr wrap="square" rtlCol="0">
            <a:spAutoFit/>
          </a:bodyPr>
          <a:lstStyle/>
          <a:p>
            <a:pPr marL="342900" indent="-342900">
              <a:buClr>
                <a:schemeClr val="tx2"/>
              </a:buClr>
              <a:buFont typeface="Wingdings" charset="2"/>
              <a:buChar char="§"/>
            </a:pPr>
            <a:r>
              <a:rPr lang="de-DE" dirty="0">
                <a:latin typeface="Calibri" charset="0"/>
                <a:ea typeface="Calibri" charset="0"/>
                <a:cs typeface="Calibri" charset="0"/>
              </a:rPr>
              <a:t>Welche Beispiele haben Sie mitgebracht?</a:t>
            </a:r>
          </a:p>
          <a:p>
            <a:pPr>
              <a:buClr>
                <a:schemeClr val="tx2"/>
              </a:buClr>
            </a:pPr>
            <a:r>
              <a:rPr lang="de-DE" dirty="0">
                <a:latin typeface="Calibri" charset="0"/>
                <a:ea typeface="Calibri" charset="0"/>
                <a:cs typeface="Calibri" charset="0"/>
              </a:rPr>
              <a:t> </a:t>
            </a:r>
          </a:p>
          <a:p>
            <a:pPr marL="342900" indent="-342900">
              <a:buClr>
                <a:schemeClr val="tx2"/>
              </a:buClr>
              <a:buFont typeface="Wingdings" charset="2"/>
              <a:buChar char="§"/>
            </a:pPr>
            <a:r>
              <a:rPr lang="de-DE" dirty="0">
                <a:latin typeface="Calibri" charset="0"/>
                <a:ea typeface="Calibri" charset="0"/>
                <a:cs typeface="Calibri" charset="0"/>
              </a:rPr>
              <a:t>Welche Hinweise können Sie aufgrund Ihrer bisherigen Erfahrungen anderen Kolleginnen und Kollegen für den GTR/CAS-Einsatz geben? </a:t>
            </a:r>
          </a:p>
          <a:p>
            <a:pPr>
              <a:buClr>
                <a:schemeClr val="tx2"/>
              </a:buClr>
            </a:pPr>
            <a:endParaRPr lang="de-DE" dirty="0">
              <a:latin typeface="Calibri" charset="0"/>
              <a:ea typeface="Calibri" charset="0"/>
              <a:cs typeface="Calibri" charset="0"/>
            </a:endParaRPr>
          </a:p>
          <a:p>
            <a:pPr marL="342900" indent="-342900">
              <a:buClr>
                <a:schemeClr val="tx2"/>
              </a:buClr>
              <a:buFont typeface="Wingdings" charset="2"/>
              <a:buChar char="§"/>
            </a:pPr>
            <a:r>
              <a:rPr lang="de-DE" dirty="0">
                <a:solidFill>
                  <a:srgbClr val="327A86"/>
                </a:solidFill>
                <a:latin typeface="Calibri" charset="0"/>
                <a:ea typeface="Calibri" charset="0"/>
                <a:cs typeface="Calibri" charset="0"/>
              </a:rPr>
              <a:t>Welche „Wege“ haben sich bewährt?</a:t>
            </a:r>
          </a:p>
          <a:p>
            <a:pPr>
              <a:buClr>
                <a:schemeClr val="tx2"/>
              </a:buClr>
            </a:pPr>
            <a:endParaRPr lang="de-DE" dirty="0">
              <a:solidFill>
                <a:srgbClr val="327A86"/>
              </a:solidFill>
              <a:latin typeface="Calibri" charset="0"/>
              <a:ea typeface="Calibri" charset="0"/>
              <a:cs typeface="Calibri" charset="0"/>
            </a:endParaRPr>
          </a:p>
          <a:p>
            <a:pPr marL="342900" indent="-342900">
              <a:buClr>
                <a:schemeClr val="tx2"/>
              </a:buClr>
              <a:buFont typeface="Wingdings" charset="2"/>
              <a:buChar char="§"/>
            </a:pPr>
            <a:r>
              <a:rPr lang="de-DE" dirty="0">
                <a:solidFill>
                  <a:srgbClr val="327A86"/>
                </a:solidFill>
                <a:latin typeface="Calibri" charset="0"/>
                <a:ea typeface="Calibri" charset="0"/>
                <a:cs typeface="Calibri" charset="0"/>
              </a:rPr>
              <a:t>An welchen Stellen ist besondere Vorsicht erforderlich?</a:t>
            </a:r>
          </a:p>
          <a:p>
            <a:pPr>
              <a:buClr>
                <a:schemeClr val="tx2"/>
              </a:buClr>
            </a:pPr>
            <a:endParaRPr lang="de-DE" dirty="0">
              <a:latin typeface="Calibri" charset="0"/>
              <a:ea typeface="Calibri" charset="0"/>
              <a:cs typeface="Calibri" charset="0"/>
            </a:endParaRPr>
          </a:p>
          <a:p>
            <a:pPr marL="352425" indent="-352425">
              <a:buClr>
                <a:schemeClr val="tx2"/>
              </a:buClr>
              <a:buFont typeface="Wingdings" charset="2"/>
              <a:buChar char="§"/>
            </a:pPr>
            <a:r>
              <a:rPr lang="de-DE" dirty="0">
                <a:latin typeface="Calibri" charset="0"/>
                <a:ea typeface="Calibri" charset="0"/>
                <a:cs typeface="Calibri" charset="0"/>
              </a:rPr>
              <a:t>Notieren Sie jeweils zwei Hinweise auf Moderationskarten.</a:t>
            </a:r>
          </a:p>
          <a:p>
            <a:pPr marL="719138" indent="-365125">
              <a:buClr>
                <a:srgbClr val="327A87"/>
              </a:buClr>
            </a:pPr>
            <a:endParaRPr lang="de-DE" dirty="0">
              <a:latin typeface="+mn-lt"/>
            </a:endParaRPr>
          </a:p>
        </p:txBody>
      </p:sp>
      <p:sp>
        <p:nvSpPr>
          <p:cNvPr id="2" name="Titel 1"/>
          <p:cNvSpPr>
            <a:spLocks noGrp="1"/>
          </p:cNvSpPr>
          <p:nvPr>
            <p:ph type="title"/>
          </p:nvPr>
        </p:nvSpPr>
        <p:spPr/>
        <p:txBody>
          <a:bodyPr>
            <a:normAutofit/>
          </a:bodyPr>
          <a:lstStyle/>
          <a:p>
            <a:r>
              <a:rPr lang="de-DE" sz="2500" dirty="0">
                <a:latin typeface="Calibri" charset="0"/>
                <a:ea typeface="Calibri" charset="0"/>
                <a:cs typeface="Calibri" charset="0"/>
              </a:rPr>
              <a:t>Rückblick, Reflexion</a:t>
            </a:r>
            <a:endParaRPr lang="en-US" sz="2500" dirty="0">
              <a:latin typeface="Calibri" charset="0"/>
              <a:ea typeface="Calibri" charset="0"/>
              <a:cs typeface="Calibri" charset="0"/>
            </a:endParaRP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8344" y="3933056"/>
            <a:ext cx="819615" cy="720000"/>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152" y="3213056"/>
            <a:ext cx="1280863" cy="720000"/>
          </a:xfrm>
          <a:prstGeom prst="rect">
            <a:avLst/>
          </a:prstGeom>
        </p:spPr>
      </p:pic>
    </p:spTree>
    <p:extLst>
      <p:ext uri="{BB962C8B-B14F-4D97-AF65-F5344CB8AC3E}">
        <p14:creationId xmlns:p14="http://schemas.microsoft.com/office/powerpoint/2010/main" val="8529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bwMode="auto">
          <a:xfrm>
            <a:off x="5796136" y="1291913"/>
            <a:ext cx="3564396" cy="556608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18" name="Titel 1"/>
          <p:cNvSpPr>
            <a:spLocks noGrp="1"/>
          </p:cNvSpPr>
          <p:nvPr>
            <p:ph type="title"/>
          </p:nvPr>
        </p:nvSpPr>
        <p:spPr/>
        <p:txBody>
          <a:bodyPr>
            <a:noAutofit/>
          </a:bodyPr>
          <a:lstStyle/>
          <a:p>
            <a:r>
              <a:rPr lang="de-DE" sz="2500" dirty="0"/>
              <a:t>Unterschiedliche Übungsziele </a:t>
            </a:r>
            <a:endParaRPr lang="en-US" sz="2500" dirty="0">
              <a:latin typeface="+mn-lt"/>
            </a:endParaRPr>
          </a:p>
        </p:txBody>
      </p:sp>
      <p:sp>
        <p:nvSpPr>
          <p:cNvPr id="11" name="Textfeld 10"/>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Training von Kenntnissen und Fertigkeiten </a:t>
            </a:r>
          </a:p>
        </p:txBody>
      </p:sp>
      <p:sp>
        <p:nvSpPr>
          <p:cNvPr id="19" name="Textfeld 18"/>
          <p:cNvSpPr txBox="1"/>
          <p:nvPr/>
        </p:nvSpPr>
        <p:spPr>
          <a:xfrm>
            <a:off x="3563888" y="3717032"/>
            <a:ext cx="1525503"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Reflexion und Transfer</a:t>
            </a:r>
          </a:p>
        </p:txBody>
      </p:sp>
      <p:sp>
        <p:nvSpPr>
          <p:cNvPr id="20" name="Textfeld 19"/>
          <p:cNvSpPr txBox="1"/>
          <p:nvPr/>
        </p:nvSpPr>
        <p:spPr>
          <a:xfrm>
            <a:off x="2123728" y="3717032"/>
            <a:ext cx="1408158" cy="2016224"/>
          </a:xfrm>
          <a:prstGeom prst="rect">
            <a:avLst/>
          </a:prstGeom>
          <a:solidFill>
            <a:srgbClr val="327A87"/>
          </a:solidFill>
          <a:ln w="9525">
            <a:noFill/>
            <a:miter lim="800000"/>
            <a:headEnd/>
            <a:tailEnd/>
          </a:ln>
        </p:spPr>
        <p:txBody>
          <a:bodyPr/>
          <a:lstStyle/>
          <a:p>
            <a:pPr>
              <a:buClr>
                <a:srgbClr val="00B400"/>
              </a:buClr>
            </a:pPr>
            <a:endParaRPr lang="de-DE" sz="2000" b="1" dirty="0">
              <a:solidFill>
                <a:schemeClr val="bg1"/>
              </a:solidFill>
              <a:latin typeface="Calibri" pitchFamily="34" charset="0"/>
              <a:cs typeface="Calibri"/>
            </a:endParaRPr>
          </a:p>
          <a:p>
            <a:pPr>
              <a:buClr>
                <a:srgbClr val="00B400"/>
              </a:buClr>
            </a:pPr>
            <a:r>
              <a:rPr lang="de-DE" sz="2000" b="1" dirty="0">
                <a:solidFill>
                  <a:schemeClr val="bg1"/>
                </a:solidFill>
                <a:latin typeface="Calibri" pitchFamily="34" charset="0"/>
                <a:cs typeface="Calibri"/>
              </a:rPr>
              <a:t>Festigung von Vor-stellungen</a:t>
            </a:r>
          </a:p>
        </p:txBody>
      </p:sp>
      <p:sp>
        <p:nvSpPr>
          <p:cNvPr id="21" name="Rechteck 20"/>
          <p:cNvSpPr/>
          <p:nvPr/>
        </p:nvSpPr>
        <p:spPr>
          <a:xfrm>
            <a:off x="6012160" y="5229200"/>
            <a:ext cx="2808312" cy="1477328"/>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Geben Sie drei Funktionen an, deren Ableitung durch diesen Graphen beschrieben </a:t>
            </a:r>
          </a:p>
          <a:p>
            <a:pPr>
              <a:spcAft>
                <a:spcPts val="0"/>
              </a:spcAft>
            </a:pPr>
            <a:r>
              <a:rPr lang="de-DE" sz="1800" dirty="0">
                <a:latin typeface="+mn-lt"/>
                <a:ea typeface="ＭＳ 明朝"/>
                <a:cs typeface="Times New Roman"/>
              </a:rPr>
              <a:t>wird.</a:t>
            </a:r>
          </a:p>
        </p:txBody>
      </p:sp>
      <p:sp>
        <p:nvSpPr>
          <p:cNvPr id="22" name="Rechteck 21"/>
          <p:cNvSpPr/>
          <p:nvPr/>
        </p:nvSpPr>
        <p:spPr>
          <a:xfrm>
            <a:off x="6012160" y="1602665"/>
            <a:ext cx="2808312" cy="1754327"/>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Bilden Sie die Ableitung </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a:t>
            </a:r>
            <a:r>
              <a:rPr lang="de-DE" sz="1800" baseline="30000" dirty="0">
                <a:uFill>
                  <a:solidFill>
                    <a:srgbClr val="0000FF"/>
                  </a:solidFill>
                </a:uFill>
                <a:latin typeface="+mn-lt"/>
                <a:ea typeface="ＭＳ 明朝"/>
                <a:cs typeface="Times New Roman"/>
              </a:rPr>
              <a:t>2</a:t>
            </a:r>
            <a:r>
              <a:rPr lang="de-DE" sz="1800" dirty="0">
                <a:uFill>
                  <a:solidFill>
                    <a:srgbClr val="0000FF"/>
                  </a:solidFill>
                </a:uFill>
                <a:latin typeface="+mn-lt"/>
                <a:ea typeface="ＭＳ 明朝"/>
                <a:cs typeface="Times New Roman"/>
              </a:rPr>
              <a:t> - x + 3</a:t>
            </a:r>
            <a:r>
              <a:rPr lang="de-DE" sz="1800" baseline="30000" dirty="0">
                <a:uFill>
                  <a:solidFill>
                    <a:srgbClr val="0000FF"/>
                  </a:solidFill>
                </a:uFill>
                <a:latin typeface="+mn-lt"/>
                <a:ea typeface="ＭＳ 明朝"/>
                <a:cs typeface="Times New Roman"/>
              </a:rPr>
              <a:t>  </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-3x</a:t>
            </a:r>
            <a:r>
              <a:rPr lang="de-DE" sz="1800" baseline="30000" dirty="0">
                <a:uFill>
                  <a:solidFill>
                    <a:srgbClr val="0000FF"/>
                  </a:solidFill>
                </a:uFill>
                <a:latin typeface="+mn-lt"/>
                <a:ea typeface="ＭＳ 明朝"/>
                <a:cs typeface="Times New Roman"/>
              </a:rPr>
              <a:t>5 </a:t>
            </a:r>
            <a:r>
              <a:rPr lang="de-DE" sz="1800" dirty="0">
                <a:uFill>
                  <a:solidFill>
                    <a:srgbClr val="0000FF"/>
                  </a:solidFill>
                </a:uFill>
                <a:latin typeface="+mn-lt"/>
                <a:ea typeface="ＭＳ 明朝"/>
                <a:cs typeface="Times New Roman"/>
              </a:rPr>
              <a:t>– x</a:t>
            </a:r>
            <a:r>
              <a:rPr lang="de-DE" sz="1800" baseline="30000" dirty="0">
                <a:uFill>
                  <a:solidFill>
                    <a:srgbClr val="0000FF"/>
                  </a:solidFill>
                </a:uFill>
                <a:latin typeface="+mn-lt"/>
                <a:ea typeface="ＭＳ 明朝"/>
                <a:cs typeface="Times New Roman"/>
              </a:rPr>
              <a:t>2</a:t>
            </a:r>
          </a:p>
          <a:p>
            <a:pPr marL="342900" indent="-342900">
              <a:spcAft>
                <a:spcPts val="0"/>
              </a:spcAft>
              <a:buFont typeface="+mj-lt"/>
              <a:buAutoNum type="alphaLcParenR"/>
            </a:pPr>
            <a:r>
              <a:rPr lang="de-DE" sz="1800" dirty="0">
                <a:uFill>
                  <a:solidFill>
                    <a:srgbClr val="0000FF"/>
                  </a:solidFill>
                </a:uFill>
                <a:latin typeface="+mn-lt"/>
                <a:ea typeface="ＭＳ 明朝"/>
                <a:cs typeface="Times New Roman"/>
              </a:rPr>
              <a:t>f(x) = (x-2)</a:t>
            </a:r>
            <a:r>
              <a:rPr lang="de-DE" sz="1800" baseline="30000" dirty="0">
                <a:uFill>
                  <a:solidFill>
                    <a:srgbClr val="0000FF"/>
                  </a:solidFill>
                </a:uFill>
                <a:ea typeface="ＭＳ 明朝"/>
                <a:cs typeface="Times New Roman"/>
              </a:rPr>
              <a:t>2</a:t>
            </a:r>
            <a:r>
              <a:rPr lang="de-DE" sz="1800" dirty="0">
                <a:uFill>
                  <a:solidFill>
                    <a:srgbClr val="0000FF"/>
                  </a:solidFill>
                </a:uFill>
                <a:latin typeface="+mn-lt"/>
                <a:ea typeface="ＭＳ 明朝"/>
                <a:cs typeface="Times New Roman"/>
              </a:rPr>
              <a:t> + 3x – 5</a:t>
            </a:r>
          </a:p>
          <a:p>
            <a:pPr marL="342900" indent="-342900">
              <a:spcAft>
                <a:spcPts val="0"/>
              </a:spcAft>
              <a:buFont typeface="+mj-lt"/>
              <a:buAutoNum type="alphaLcParenR"/>
            </a:pPr>
            <a:r>
              <a:rPr lang="de-DE" sz="1800" dirty="0">
                <a:effectLst/>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2</a:t>
            </a:r>
            <a:r>
              <a:rPr lang="de-DE" sz="1800" dirty="0">
                <a:effectLst/>
                <a:uFill>
                  <a:solidFill>
                    <a:srgbClr val="0000FF"/>
                  </a:solidFill>
                </a:uFill>
                <a:latin typeface="+mn-lt"/>
                <a:ea typeface="ＭＳ 明朝"/>
                <a:cs typeface="Times New Roman"/>
              </a:rPr>
              <a:t> (x-1)(x+4)</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x</a:t>
            </a:r>
            <a:r>
              <a:rPr lang="de-DE" sz="1800" baseline="30000" dirty="0">
                <a:uFill>
                  <a:solidFill>
                    <a:srgbClr val="0000FF"/>
                  </a:solidFill>
                </a:uFill>
                <a:ea typeface="ＭＳ 明朝"/>
                <a:cs typeface="Times New Roman"/>
              </a:rPr>
              <a:t>3</a:t>
            </a:r>
            <a:r>
              <a:rPr lang="de-DE" sz="1800" dirty="0">
                <a:uFill>
                  <a:solidFill>
                    <a:srgbClr val="0000FF"/>
                  </a:solidFill>
                </a:uFill>
                <a:latin typeface="+mn-lt"/>
                <a:ea typeface="ＭＳ 明朝"/>
                <a:cs typeface="Times New Roman"/>
              </a:rPr>
              <a:t> - x + 1</a:t>
            </a:r>
            <a:endParaRPr lang="de-DE" sz="1800" dirty="0">
              <a:effectLst/>
              <a:uFill>
                <a:solidFill>
                  <a:srgbClr val="0000FF"/>
                </a:solidFill>
              </a:uFill>
              <a:latin typeface="+mn-lt"/>
              <a:ea typeface="ＭＳ 明朝"/>
              <a:cs typeface="Times New Roman"/>
            </a:endParaRPr>
          </a:p>
        </p:txBody>
      </p:sp>
      <p:sp>
        <p:nvSpPr>
          <p:cNvPr id="23" name="Rechteck 22"/>
          <p:cNvSpPr/>
          <p:nvPr/>
        </p:nvSpPr>
        <p:spPr>
          <a:xfrm>
            <a:off x="6012160" y="3429000"/>
            <a:ext cx="2808312" cy="1754327"/>
          </a:xfrm>
          <a:prstGeom prst="rect">
            <a:avLst/>
          </a:prstGeom>
          <a:noFill/>
          <a:ln>
            <a:solidFill>
              <a:srgbClr val="327A87"/>
            </a:solidFill>
          </a:ln>
        </p:spPr>
        <p:txBody>
          <a:bodyPr wrap="square">
            <a:spAutoFit/>
          </a:bodyPr>
          <a:lstStyle/>
          <a:p>
            <a:pPr>
              <a:spcAft>
                <a:spcPts val="0"/>
              </a:spcAft>
            </a:pPr>
            <a:r>
              <a:rPr lang="de-DE" sz="1800" dirty="0">
                <a:latin typeface="+mn-lt"/>
                <a:ea typeface="ＭＳ 明朝"/>
                <a:cs typeface="Times New Roman"/>
              </a:rPr>
              <a:t>Bilden Sie die Ableitung. </a:t>
            </a:r>
            <a:br>
              <a:rPr lang="de-DE" sz="1800" dirty="0">
                <a:latin typeface="+mn-lt"/>
                <a:ea typeface="ＭＳ 明朝"/>
                <a:cs typeface="Times New Roman"/>
              </a:rPr>
            </a:br>
            <a:r>
              <a:rPr lang="de-DE" sz="1800" dirty="0">
                <a:latin typeface="+mn-lt"/>
                <a:ea typeface="ＭＳ 明朝"/>
                <a:cs typeface="Times New Roman"/>
              </a:rPr>
              <a:t>Was fällt Ihnen auf?</a:t>
            </a:r>
          </a:p>
          <a:p>
            <a:pPr>
              <a:spcAft>
                <a:spcPts val="0"/>
              </a:spcAft>
            </a:pPr>
            <a:r>
              <a:rPr lang="de-DE" sz="1800" dirty="0">
                <a:latin typeface="+mn-lt"/>
                <a:ea typeface="ＭＳ 明朝"/>
                <a:cs typeface="Times New Roman"/>
              </a:rPr>
              <a:t> </a:t>
            </a: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2  </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3</a:t>
            </a:r>
            <a:endParaRPr lang="de-DE" sz="1800" dirty="0">
              <a:uFill>
                <a:solidFill>
                  <a:srgbClr val="0000FF"/>
                </a:solidFill>
              </a:uFill>
              <a:latin typeface="+mn-lt"/>
              <a:ea typeface="ＭＳ 明朝"/>
              <a:cs typeface="Times New Roman"/>
            </a:endParaRPr>
          </a:p>
          <a:p>
            <a:pPr marL="342900" lvl="0" indent="-342900">
              <a:spcAft>
                <a:spcPts val="0"/>
              </a:spcAft>
              <a:buFont typeface="+mj-lt"/>
              <a:buAutoNum type="alphaLcParenR"/>
            </a:pPr>
            <a:r>
              <a:rPr lang="de-DE" sz="1800" dirty="0">
                <a:uFill>
                  <a:solidFill>
                    <a:srgbClr val="0000FF"/>
                  </a:solidFill>
                </a:uFill>
                <a:latin typeface="+mn-lt"/>
                <a:ea typeface="ＭＳ 明朝"/>
                <a:cs typeface="Times New Roman"/>
              </a:rPr>
              <a:t>f(x) = 5(x-1)</a:t>
            </a:r>
            <a:r>
              <a:rPr lang="de-DE" sz="1800" baseline="30000" dirty="0">
                <a:uFill>
                  <a:solidFill>
                    <a:srgbClr val="0000FF"/>
                  </a:solidFill>
                </a:uFill>
                <a:latin typeface="+mn-lt"/>
                <a:ea typeface="ＭＳ 明朝"/>
                <a:cs typeface="Times New Roman"/>
              </a:rPr>
              <a:t> 4</a:t>
            </a:r>
            <a:endParaRPr lang="de-DE" sz="1800" dirty="0">
              <a:effectLst/>
              <a:uFill>
                <a:solidFill>
                  <a:srgbClr val="0000FF"/>
                </a:solidFill>
              </a:uFill>
              <a:latin typeface="+mn-lt"/>
              <a:ea typeface="ＭＳ 明朝"/>
              <a:cs typeface="Times New Roman"/>
            </a:endParaRPr>
          </a:p>
        </p:txBody>
      </p:sp>
      <p:sp>
        <p:nvSpPr>
          <p:cNvPr id="12" name="Inhaltsplatzhalter 1"/>
          <p:cNvSpPr>
            <a:spLocks noGrp="1"/>
          </p:cNvSpPr>
          <p:nvPr>
            <p:ph idx="1"/>
          </p:nvPr>
        </p:nvSpPr>
        <p:spPr>
          <a:xfrm>
            <a:off x="323528" y="1124744"/>
            <a:ext cx="8424936" cy="5400600"/>
          </a:xfrm>
        </p:spPr>
        <p:txBody>
          <a:bodyPr/>
          <a:lstStyle/>
          <a:p>
            <a:pPr marL="0" indent="0">
              <a:buNone/>
            </a:pPr>
            <a:r>
              <a:rPr lang="de-DE" dirty="0"/>
              <a:t>entsprechend den Arten und Facetten des Wissen </a:t>
            </a:r>
            <a:br>
              <a:rPr lang="de-DE" dirty="0"/>
            </a:br>
            <a:endParaRPr lang="de-DE" dirty="0"/>
          </a:p>
        </p:txBody>
      </p:sp>
    </p:spTree>
    <p:extLst>
      <p:ext uri="{BB962C8B-B14F-4D97-AF65-F5344CB8AC3E}">
        <p14:creationId xmlns:p14="http://schemas.microsoft.com/office/powerpoint/2010/main" val="1207838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sz="2200" dirty="0"/>
              <a:t>Dabei gilt für Üben generell der Anspruch des „produktiven“, entdeckenden Übens. Dazu gehören Elemente wie: </a:t>
            </a:r>
          </a:p>
          <a:p>
            <a:pPr marL="342900"/>
            <a:r>
              <a:rPr lang="de-DE" dirty="0" smtClean="0"/>
              <a:t>Offenheit/eigene </a:t>
            </a:r>
            <a:r>
              <a:rPr lang="de-DE" dirty="0"/>
              <a:t>Zugangsweisen </a:t>
            </a:r>
            <a:r>
              <a:rPr lang="de-DE" dirty="0" smtClean="0"/>
              <a:t>anregen/multiple </a:t>
            </a:r>
            <a:r>
              <a:rPr lang="de-DE" dirty="0"/>
              <a:t>Lösungswege zulassen</a:t>
            </a:r>
          </a:p>
          <a:p>
            <a:pPr marL="342900"/>
            <a:r>
              <a:rPr lang="de-DE" dirty="0"/>
              <a:t>Transparenz</a:t>
            </a:r>
          </a:p>
          <a:p>
            <a:pPr marL="342900"/>
            <a:r>
              <a:rPr lang="de-DE" dirty="0"/>
              <a:t>Zugänglichkeit</a:t>
            </a:r>
          </a:p>
          <a:p>
            <a:pPr marL="342900"/>
            <a:r>
              <a:rPr lang="de-DE" dirty="0"/>
              <a:t>Verständlichkeit</a:t>
            </a:r>
          </a:p>
          <a:p>
            <a:pPr marL="342900"/>
            <a:r>
              <a:rPr lang="de-DE" dirty="0"/>
              <a:t>Differenzierung </a:t>
            </a:r>
          </a:p>
          <a:p>
            <a:pPr marL="342900"/>
            <a:r>
              <a:rPr lang="de-DE" dirty="0"/>
              <a:t>Reflexion</a:t>
            </a:r>
          </a:p>
          <a:p>
            <a:pPr marL="342900"/>
            <a:r>
              <a:rPr lang="de-DE" dirty="0"/>
              <a:t>Anwendung</a:t>
            </a:r>
          </a:p>
          <a:p>
            <a:endParaRPr lang="de-DE" dirty="0"/>
          </a:p>
        </p:txBody>
      </p:sp>
      <p:sp>
        <p:nvSpPr>
          <p:cNvPr id="18" name="Titel 1"/>
          <p:cNvSpPr>
            <a:spLocks noGrp="1"/>
          </p:cNvSpPr>
          <p:nvPr>
            <p:ph type="title"/>
          </p:nvPr>
        </p:nvSpPr>
        <p:spPr/>
        <p:txBody>
          <a:bodyPr>
            <a:noAutofit/>
          </a:bodyPr>
          <a:lstStyle/>
          <a:p>
            <a:r>
              <a:rPr lang="de-DE" sz="2500" dirty="0"/>
              <a:t>Unterschiedliche Übungsziele</a:t>
            </a:r>
            <a:endParaRPr lang="en-US" sz="2500" dirty="0">
              <a:latin typeface="+mn-lt"/>
            </a:endParaRPr>
          </a:p>
        </p:txBody>
      </p:sp>
      <p:grpSp>
        <p:nvGrpSpPr>
          <p:cNvPr id="12" name="Gruppierung 6"/>
          <p:cNvGrpSpPr/>
          <p:nvPr/>
        </p:nvGrpSpPr>
        <p:grpSpPr>
          <a:xfrm>
            <a:off x="4067944" y="4149080"/>
            <a:ext cx="4752528" cy="2160240"/>
            <a:chOff x="251520" y="2852936"/>
            <a:chExt cx="6599337" cy="2880320"/>
          </a:xfrm>
        </p:grpSpPr>
        <p:sp>
          <p:nvSpPr>
            <p:cNvPr id="13" name="Textfeld 12"/>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Training von Kenntnissen und Fertigkeiten </a:t>
              </a:r>
            </a:p>
          </p:txBody>
        </p:sp>
        <p:sp>
          <p:nvSpPr>
            <p:cNvPr id="14" name="Textfeld 13"/>
            <p:cNvSpPr txBox="1"/>
            <p:nvPr/>
          </p:nvSpPr>
          <p:spPr>
            <a:xfrm>
              <a:off x="2115221" y="3717032"/>
              <a:ext cx="140815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Festigung von Vor-stellungen</a:t>
              </a:r>
            </a:p>
          </p:txBody>
        </p:sp>
        <p:sp>
          <p:nvSpPr>
            <p:cNvPr id="15" name="Textfeld 14"/>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Reflexion und Transfer</a:t>
              </a:r>
            </a:p>
          </p:txBody>
        </p:sp>
        <p:sp>
          <p:nvSpPr>
            <p:cNvPr id="16" name="Textfeld 15"/>
            <p:cNvSpPr txBox="1"/>
            <p:nvPr/>
          </p:nvSpPr>
          <p:spPr>
            <a:xfrm>
              <a:off x="5122665" y="3717032"/>
              <a:ext cx="1728192"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Entwicklung von </a:t>
              </a:r>
            </a:p>
            <a:p>
              <a:pPr>
                <a:buClr>
                  <a:srgbClr val="00B400"/>
                </a:buClr>
              </a:pPr>
              <a:r>
                <a:rPr lang="de-DE" sz="1400" b="1" dirty="0">
                  <a:solidFill>
                    <a:schemeClr val="bg1"/>
                  </a:solidFill>
                  <a:latin typeface="Calibri" pitchFamily="34" charset="0"/>
                  <a:cs typeface="Calibri"/>
                </a:rPr>
                <a:t>Prozess-bezogenen Kompetenzen</a:t>
              </a:r>
            </a:p>
          </p:txBody>
        </p:sp>
        <p:sp>
          <p:nvSpPr>
            <p:cNvPr id="17" name="Gleichschenkliges Dreieck 10"/>
            <p:cNvSpPr/>
            <p:nvPr/>
          </p:nvSpPr>
          <p:spPr>
            <a:xfrm>
              <a:off x="251521" y="2852936"/>
              <a:ext cx="6552728" cy="864096"/>
            </a:xfrm>
            <a:prstGeom prst="triangle">
              <a:avLst/>
            </a:prstGeom>
            <a:solidFill>
              <a:srgbClr val="327A87"/>
            </a:solidFill>
            <a:ln>
              <a:solidFill>
                <a:srgbClr val="255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p>
          </p:txBody>
        </p:sp>
      </p:grpSp>
    </p:spTree>
    <p:extLst>
      <p:ext uri="{BB962C8B-B14F-4D97-AF65-F5344CB8AC3E}">
        <p14:creationId xmlns:p14="http://schemas.microsoft.com/office/powerpoint/2010/main" val="10237583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bwMode="auto">
          <a:xfrm>
            <a:off x="-396552" y="1052736"/>
            <a:ext cx="9217024" cy="3312368"/>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Inhaltsplatzhalter 1"/>
          <p:cNvSpPr>
            <a:spLocks noGrp="1"/>
          </p:cNvSpPr>
          <p:nvPr>
            <p:ph idx="1"/>
          </p:nvPr>
        </p:nvSpPr>
        <p:spPr/>
        <p:txBody>
          <a:bodyPr/>
          <a:lstStyle/>
          <a:p>
            <a:pPr marL="0" indent="0">
              <a:buNone/>
            </a:pPr>
            <a:r>
              <a:rPr lang="de-DE" sz="2200" dirty="0"/>
              <a:t>Sie haben eine Schar von Funktionen gegeben, die sich nur im absoluten Glied unterscheiden.</a:t>
            </a:r>
          </a:p>
          <a:p>
            <a:pPr marL="0" indent="0">
              <a:buNone/>
            </a:pPr>
            <a:r>
              <a:rPr lang="de-DE" sz="2200" dirty="0"/>
              <a:t>Was stimmt? Begründen Sie Ihre Antwort.</a:t>
            </a:r>
          </a:p>
          <a:p>
            <a:pPr marL="0" indent="0">
              <a:buNone/>
            </a:pPr>
            <a:r>
              <a:rPr lang="de-DE" sz="2200" dirty="0"/>
              <a:t>Die Funktionsgraphen haben</a:t>
            </a:r>
          </a:p>
          <a:p>
            <a:pPr marL="457200" indent="-457200">
              <a:buFont typeface="+mj-lt"/>
              <a:buAutoNum type="arabicPeriod"/>
            </a:pPr>
            <a:r>
              <a:rPr lang="de-DE" dirty="0" smtClean="0"/>
              <a:t>gleiche </a:t>
            </a:r>
            <a:r>
              <a:rPr lang="de-DE" dirty="0"/>
              <a:t>Extremstellen</a:t>
            </a:r>
          </a:p>
          <a:p>
            <a:pPr marL="457200" indent="-457200">
              <a:buFont typeface="+mj-lt"/>
              <a:buAutoNum type="arabicPeriod"/>
            </a:pPr>
            <a:r>
              <a:rPr lang="de-DE" dirty="0" smtClean="0"/>
              <a:t>gleiche </a:t>
            </a:r>
            <a:r>
              <a:rPr lang="de-DE" dirty="0"/>
              <a:t>Extrempunkte</a:t>
            </a:r>
          </a:p>
          <a:p>
            <a:pPr marL="457200" indent="-457200">
              <a:buFont typeface="+mj-lt"/>
              <a:buAutoNum type="arabicPeriod"/>
            </a:pPr>
            <a:r>
              <a:rPr lang="de-DE" dirty="0" smtClean="0"/>
              <a:t>eine </a:t>
            </a:r>
            <a:r>
              <a:rPr lang="de-DE" dirty="0"/>
              <a:t>veränderte Form</a:t>
            </a:r>
          </a:p>
          <a:p>
            <a:endParaRPr lang="de-DE" dirty="0"/>
          </a:p>
        </p:txBody>
      </p:sp>
      <p:sp>
        <p:nvSpPr>
          <p:cNvPr id="12" name="Titel 1"/>
          <p:cNvSpPr>
            <a:spLocks noGrp="1"/>
          </p:cNvSpPr>
          <p:nvPr>
            <p:ph type="title"/>
          </p:nvPr>
        </p:nvSpPr>
        <p:spPr/>
        <p:txBody>
          <a:bodyPr>
            <a:noAutofit/>
          </a:bodyPr>
          <a:lstStyle/>
          <a:p>
            <a:r>
              <a:rPr lang="de-DE" sz="2500" dirty="0"/>
              <a:t>Übungsphasen produktiv gestalten</a:t>
            </a:r>
            <a:endParaRPr lang="en-US" sz="2500" dirty="0">
              <a:latin typeface="+mn-lt"/>
            </a:endParaRPr>
          </a:p>
        </p:txBody>
      </p:sp>
      <p:grpSp>
        <p:nvGrpSpPr>
          <p:cNvPr id="6" name="Gruppierung 6"/>
          <p:cNvGrpSpPr/>
          <p:nvPr/>
        </p:nvGrpSpPr>
        <p:grpSpPr>
          <a:xfrm>
            <a:off x="4067944" y="4149080"/>
            <a:ext cx="4752528" cy="2160240"/>
            <a:chOff x="251520" y="2852936"/>
            <a:chExt cx="6599337" cy="2880320"/>
          </a:xfrm>
        </p:grpSpPr>
        <p:sp>
          <p:nvSpPr>
            <p:cNvPr id="7" name="Textfeld 6"/>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Training von Kenntnissen und Fertigkeiten </a:t>
              </a:r>
            </a:p>
          </p:txBody>
        </p:sp>
        <p:sp>
          <p:nvSpPr>
            <p:cNvPr id="8" name="Textfeld 7"/>
            <p:cNvSpPr txBox="1"/>
            <p:nvPr/>
          </p:nvSpPr>
          <p:spPr>
            <a:xfrm>
              <a:off x="2115221" y="3717032"/>
              <a:ext cx="140815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Festigung von Vor-stellungen</a:t>
              </a:r>
            </a:p>
          </p:txBody>
        </p:sp>
        <p:sp>
          <p:nvSpPr>
            <p:cNvPr id="9" name="Textfeld 8"/>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Reflexion und Transfer</a:t>
              </a:r>
            </a:p>
          </p:txBody>
        </p:sp>
        <p:sp>
          <p:nvSpPr>
            <p:cNvPr id="10" name="Textfeld 9"/>
            <p:cNvSpPr txBox="1"/>
            <p:nvPr/>
          </p:nvSpPr>
          <p:spPr>
            <a:xfrm>
              <a:off x="5122665" y="3717032"/>
              <a:ext cx="1728192"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Entwicklung von </a:t>
              </a:r>
            </a:p>
            <a:p>
              <a:pPr>
                <a:buClr>
                  <a:srgbClr val="00B400"/>
                </a:buClr>
              </a:pPr>
              <a:r>
                <a:rPr lang="de-DE" sz="1400" b="1" dirty="0">
                  <a:solidFill>
                    <a:schemeClr val="bg1"/>
                  </a:solidFill>
                  <a:latin typeface="Calibri" pitchFamily="34" charset="0"/>
                  <a:cs typeface="Calibri"/>
                </a:rPr>
                <a:t>Prozess-bezogenen Kompetenzen</a:t>
              </a:r>
            </a:p>
          </p:txBody>
        </p:sp>
        <p:sp>
          <p:nvSpPr>
            <p:cNvPr id="11" name="Gleichschenkliges Dreieck 10"/>
            <p:cNvSpPr/>
            <p:nvPr/>
          </p:nvSpPr>
          <p:spPr>
            <a:xfrm>
              <a:off x="251521" y="2852936"/>
              <a:ext cx="6552728" cy="864096"/>
            </a:xfrm>
            <a:prstGeom prst="triangle">
              <a:avLst/>
            </a:prstGeom>
            <a:solidFill>
              <a:srgbClr val="327A87"/>
            </a:solidFill>
            <a:ln>
              <a:solidFill>
                <a:srgbClr val="255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p>
          </p:txBody>
        </p:sp>
      </p:grpSp>
    </p:spTree>
    <p:extLst>
      <p:ext uri="{BB962C8B-B14F-4D97-AF65-F5344CB8AC3E}">
        <p14:creationId xmlns:p14="http://schemas.microsoft.com/office/powerpoint/2010/main" val="3497621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p:nvPr/>
        </p:nvSpPr>
        <p:spPr bwMode="auto">
          <a:xfrm>
            <a:off x="-540568" y="949951"/>
            <a:ext cx="8424936" cy="4063225"/>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Inhaltsplatzhalter 1"/>
          <p:cNvSpPr>
            <a:spLocks noGrp="1"/>
          </p:cNvSpPr>
          <p:nvPr>
            <p:ph idx="1"/>
          </p:nvPr>
        </p:nvSpPr>
        <p:spPr/>
        <p:txBody>
          <a:bodyPr/>
          <a:lstStyle/>
          <a:p>
            <a:pPr>
              <a:buClr>
                <a:schemeClr val="tx2"/>
              </a:buClr>
            </a:pPr>
            <a:r>
              <a:rPr lang="de-DE" sz="2200" dirty="0"/>
              <a:t>Wie verändert sich der Term einer Funktion, wenn der Graph gespiegelt </a:t>
            </a:r>
            <a:r>
              <a:rPr lang="de-DE" sz="2200" dirty="0" smtClean="0"/>
              <a:t>wird</a:t>
            </a:r>
            <a:endParaRPr lang="de-DE" sz="2200" dirty="0"/>
          </a:p>
          <a:p>
            <a:pPr lvl="1">
              <a:buClr>
                <a:schemeClr val="tx2"/>
              </a:buClr>
            </a:pPr>
            <a:r>
              <a:rPr lang="de-DE" sz="2000" dirty="0"/>
              <a:t>an der y-Achse?</a:t>
            </a:r>
          </a:p>
          <a:p>
            <a:pPr lvl="1">
              <a:buClr>
                <a:schemeClr val="tx2"/>
              </a:buClr>
            </a:pPr>
            <a:r>
              <a:rPr lang="de-DE" sz="2000" dirty="0"/>
              <a:t>an der x-Achse?</a:t>
            </a:r>
          </a:p>
          <a:p>
            <a:pPr lvl="1">
              <a:buClr>
                <a:schemeClr val="tx2"/>
              </a:buClr>
            </a:pPr>
            <a:r>
              <a:rPr lang="de-DE" sz="2000" dirty="0"/>
              <a:t>am Nullpunkt?</a:t>
            </a:r>
          </a:p>
          <a:p>
            <a:pPr>
              <a:buClr>
                <a:schemeClr val="tx2"/>
              </a:buClr>
            </a:pPr>
            <a:r>
              <a:rPr lang="de-DE" sz="2200" dirty="0"/>
              <a:t>Wie verändert sich der Term einer Funktion, wenn der Graph verschoben wird</a:t>
            </a:r>
          </a:p>
          <a:p>
            <a:pPr lvl="1">
              <a:buClr>
                <a:schemeClr val="tx2"/>
              </a:buClr>
            </a:pPr>
            <a:r>
              <a:rPr lang="de-DE" sz="2000" dirty="0"/>
              <a:t>in Richtung der y-Achse?</a:t>
            </a:r>
          </a:p>
          <a:p>
            <a:pPr lvl="1">
              <a:buClr>
                <a:schemeClr val="tx2"/>
              </a:buClr>
            </a:pPr>
            <a:r>
              <a:rPr lang="de-DE" sz="2000" dirty="0"/>
              <a:t>in Richtung der x-Achse?</a:t>
            </a:r>
          </a:p>
          <a:p>
            <a:pPr>
              <a:buClr>
                <a:schemeClr val="tx2"/>
              </a:buClr>
            </a:pPr>
            <a:endParaRPr lang="de-DE" dirty="0"/>
          </a:p>
        </p:txBody>
      </p:sp>
      <p:sp>
        <p:nvSpPr>
          <p:cNvPr id="12" name="Titel 1"/>
          <p:cNvSpPr>
            <a:spLocks noGrp="1"/>
          </p:cNvSpPr>
          <p:nvPr>
            <p:ph type="title"/>
          </p:nvPr>
        </p:nvSpPr>
        <p:spPr/>
        <p:txBody>
          <a:bodyPr>
            <a:noAutofit/>
          </a:bodyPr>
          <a:lstStyle/>
          <a:p>
            <a:r>
              <a:rPr lang="de-DE" sz="2500" dirty="0"/>
              <a:t>Übungsphasen produktiv gestalten</a:t>
            </a:r>
            <a:endParaRPr lang="en-US" sz="2500" dirty="0">
              <a:latin typeface="+mn-lt"/>
            </a:endParaRPr>
          </a:p>
        </p:txBody>
      </p:sp>
      <p:grpSp>
        <p:nvGrpSpPr>
          <p:cNvPr id="6" name="Gruppierung 6"/>
          <p:cNvGrpSpPr/>
          <p:nvPr/>
        </p:nvGrpSpPr>
        <p:grpSpPr>
          <a:xfrm>
            <a:off x="4067944" y="4149080"/>
            <a:ext cx="4752528" cy="2160240"/>
            <a:chOff x="251520" y="2852936"/>
            <a:chExt cx="6599337" cy="2880320"/>
          </a:xfrm>
        </p:grpSpPr>
        <p:sp>
          <p:nvSpPr>
            <p:cNvPr id="7" name="Textfeld 6"/>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Training von Kenntnissen und Fertigkeiten </a:t>
              </a:r>
            </a:p>
          </p:txBody>
        </p:sp>
        <p:sp>
          <p:nvSpPr>
            <p:cNvPr id="8" name="Textfeld 7"/>
            <p:cNvSpPr txBox="1"/>
            <p:nvPr/>
          </p:nvSpPr>
          <p:spPr>
            <a:xfrm>
              <a:off x="2115221" y="3717032"/>
              <a:ext cx="140815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Festigung von Vor-stellungen</a:t>
              </a:r>
            </a:p>
          </p:txBody>
        </p:sp>
        <p:sp>
          <p:nvSpPr>
            <p:cNvPr id="9" name="Textfeld 8"/>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Reflexion und Transfer</a:t>
              </a:r>
            </a:p>
          </p:txBody>
        </p:sp>
        <p:sp>
          <p:nvSpPr>
            <p:cNvPr id="10" name="Textfeld 9"/>
            <p:cNvSpPr txBox="1"/>
            <p:nvPr/>
          </p:nvSpPr>
          <p:spPr>
            <a:xfrm>
              <a:off x="5122665" y="3717032"/>
              <a:ext cx="1728192"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Entwicklung von </a:t>
              </a:r>
            </a:p>
            <a:p>
              <a:pPr>
                <a:buClr>
                  <a:srgbClr val="00B400"/>
                </a:buClr>
              </a:pPr>
              <a:r>
                <a:rPr lang="de-DE" sz="1400" b="1" dirty="0">
                  <a:solidFill>
                    <a:schemeClr val="bg1"/>
                  </a:solidFill>
                  <a:latin typeface="Calibri" pitchFamily="34" charset="0"/>
                  <a:cs typeface="Calibri"/>
                </a:rPr>
                <a:t>Prozess-bezogenen Kompetenzen</a:t>
              </a:r>
            </a:p>
          </p:txBody>
        </p:sp>
        <p:sp>
          <p:nvSpPr>
            <p:cNvPr id="11" name="Gleichschenkliges Dreieck 10"/>
            <p:cNvSpPr/>
            <p:nvPr/>
          </p:nvSpPr>
          <p:spPr>
            <a:xfrm>
              <a:off x="251521" y="2852936"/>
              <a:ext cx="6552728" cy="864096"/>
            </a:xfrm>
            <a:prstGeom prst="triangle">
              <a:avLst/>
            </a:prstGeom>
            <a:solidFill>
              <a:srgbClr val="327A87"/>
            </a:solidFill>
            <a:ln>
              <a:solidFill>
                <a:srgbClr val="255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p>
          </p:txBody>
        </p:sp>
      </p:grpSp>
    </p:spTree>
    <p:extLst>
      <p:ext uri="{BB962C8B-B14F-4D97-AF65-F5344CB8AC3E}">
        <p14:creationId xmlns:p14="http://schemas.microsoft.com/office/powerpoint/2010/main" val="114532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p:cNvSpPr/>
          <p:nvPr/>
        </p:nvSpPr>
        <p:spPr bwMode="auto">
          <a:xfrm>
            <a:off x="-324544" y="963627"/>
            <a:ext cx="9361040" cy="556608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Inhaltsplatzhalter 1"/>
          <p:cNvSpPr>
            <a:spLocks noGrp="1"/>
          </p:cNvSpPr>
          <p:nvPr>
            <p:ph idx="1"/>
          </p:nvPr>
        </p:nvSpPr>
        <p:spPr/>
        <p:txBody>
          <a:bodyPr/>
          <a:lstStyle/>
          <a:p>
            <a:pPr marL="0" indent="0">
              <a:buNone/>
            </a:pPr>
            <a:r>
              <a:rPr lang="de-DE" sz="2200" dirty="0"/>
              <a:t>Welche der folgenden Aussagen gelten? </a:t>
            </a:r>
            <a:br>
              <a:rPr lang="de-DE" sz="2200" dirty="0"/>
            </a:br>
            <a:r>
              <a:rPr lang="de-DE" sz="2200" dirty="0"/>
              <a:t>Begründen Sie Ihre Entscheidungen.</a:t>
            </a:r>
          </a:p>
          <a:p>
            <a:pPr marL="514350" indent="-514350">
              <a:buFont typeface="+mj-lt"/>
              <a:buAutoNum type="arabicPeriod"/>
            </a:pPr>
            <a:r>
              <a:rPr lang="de-DE" dirty="0"/>
              <a:t>Exponentialfunktionen sind entweder monoton fallend oder wachsend.</a:t>
            </a:r>
          </a:p>
          <a:p>
            <a:pPr marL="514350" indent="-514350">
              <a:buFont typeface="+mj-lt"/>
              <a:buAutoNum type="arabicPeriod"/>
            </a:pPr>
            <a:r>
              <a:rPr lang="de-DE" dirty="0"/>
              <a:t>Potenzfunktionen verlaufen durch den Ursprung.</a:t>
            </a:r>
          </a:p>
          <a:p>
            <a:pPr marL="514350" indent="-514350">
              <a:buFont typeface="+mj-lt"/>
              <a:buAutoNum type="arabicPeriod"/>
            </a:pPr>
            <a:r>
              <a:rPr lang="de-DE" dirty="0"/>
              <a:t>Exponentialfunktionen verlaufen durch den Ursprung.</a:t>
            </a:r>
          </a:p>
          <a:p>
            <a:pPr marL="514350" indent="-514350">
              <a:buFont typeface="+mj-lt"/>
              <a:buAutoNum type="arabicPeriod"/>
            </a:pPr>
            <a:r>
              <a:rPr lang="de-DE" dirty="0"/>
              <a:t>Exponentialfunktionen können die 1. Achse genau einmal oder gar nicht berühren oder gar schneiden.</a:t>
            </a:r>
          </a:p>
          <a:p>
            <a:pPr marL="514350" indent="-514350">
              <a:buFont typeface="+mj-lt"/>
              <a:buAutoNum type="arabicPeriod"/>
            </a:pPr>
            <a:r>
              <a:rPr lang="de-DE" dirty="0"/>
              <a:t>Potenzfunktionen mit ungeradem </a:t>
            </a:r>
            <a:br>
              <a:rPr lang="de-DE" dirty="0"/>
            </a:br>
            <a:r>
              <a:rPr lang="de-DE" dirty="0"/>
              <a:t>Exponent haben immer einen </a:t>
            </a:r>
            <a:br>
              <a:rPr lang="de-DE" dirty="0"/>
            </a:br>
            <a:r>
              <a:rPr lang="de-DE" dirty="0"/>
              <a:t>punktsymmetrischen Graph.</a:t>
            </a:r>
          </a:p>
          <a:p>
            <a:pPr marL="514350" indent="-514350">
              <a:buFont typeface="+mj-lt"/>
              <a:buAutoNum type="arabicPeriod"/>
            </a:pPr>
            <a:r>
              <a:rPr lang="de-DE" dirty="0"/>
              <a:t>Wurzelfunktionen sind eher </a:t>
            </a:r>
            <a:br>
              <a:rPr lang="de-DE" dirty="0"/>
            </a:br>
            <a:r>
              <a:rPr lang="de-DE" dirty="0"/>
              <a:t>als Exponentialfunktionen </a:t>
            </a:r>
            <a:br>
              <a:rPr lang="de-DE" dirty="0"/>
            </a:br>
            <a:r>
              <a:rPr lang="de-DE" dirty="0"/>
              <a:t>zu deuten.  </a:t>
            </a:r>
          </a:p>
          <a:p>
            <a:endParaRPr lang="de-DE" dirty="0"/>
          </a:p>
        </p:txBody>
      </p:sp>
      <p:sp>
        <p:nvSpPr>
          <p:cNvPr id="12" name="Titel 1"/>
          <p:cNvSpPr>
            <a:spLocks noGrp="1"/>
          </p:cNvSpPr>
          <p:nvPr>
            <p:ph type="title"/>
          </p:nvPr>
        </p:nvSpPr>
        <p:spPr/>
        <p:txBody>
          <a:bodyPr>
            <a:noAutofit/>
          </a:bodyPr>
          <a:lstStyle/>
          <a:p>
            <a:r>
              <a:rPr lang="de-DE" sz="2500" dirty="0"/>
              <a:t>Übungsphasen produktiv gestalten</a:t>
            </a:r>
            <a:endParaRPr lang="en-US" sz="2500" dirty="0">
              <a:latin typeface="+mn-lt"/>
            </a:endParaRPr>
          </a:p>
        </p:txBody>
      </p:sp>
      <p:grpSp>
        <p:nvGrpSpPr>
          <p:cNvPr id="13" name="Gruppierung 6"/>
          <p:cNvGrpSpPr/>
          <p:nvPr/>
        </p:nvGrpSpPr>
        <p:grpSpPr>
          <a:xfrm>
            <a:off x="4067944" y="4149080"/>
            <a:ext cx="4752528" cy="2160240"/>
            <a:chOff x="251520" y="2852936"/>
            <a:chExt cx="6599337" cy="2880320"/>
          </a:xfrm>
        </p:grpSpPr>
        <p:sp>
          <p:nvSpPr>
            <p:cNvPr id="15" name="Textfeld 14"/>
            <p:cNvSpPr txBox="1"/>
            <p:nvPr/>
          </p:nvSpPr>
          <p:spPr>
            <a:xfrm>
              <a:off x="251520" y="3717032"/>
              <a:ext cx="181886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Training von Kenntnissen und Fertigkeiten </a:t>
              </a:r>
            </a:p>
          </p:txBody>
        </p:sp>
        <p:sp>
          <p:nvSpPr>
            <p:cNvPr id="16" name="Textfeld 15"/>
            <p:cNvSpPr txBox="1"/>
            <p:nvPr/>
          </p:nvSpPr>
          <p:spPr>
            <a:xfrm>
              <a:off x="2115221" y="3717032"/>
              <a:ext cx="1408158"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Festigung von Vor-stellungen</a:t>
              </a:r>
            </a:p>
          </p:txBody>
        </p:sp>
        <p:sp>
          <p:nvSpPr>
            <p:cNvPr id="17" name="Textfeld 16"/>
            <p:cNvSpPr txBox="1"/>
            <p:nvPr/>
          </p:nvSpPr>
          <p:spPr>
            <a:xfrm>
              <a:off x="3550554" y="3717032"/>
              <a:ext cx="1525503"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Reflexion und Transfer</a:t>
              </a:r>
            </a:p>
          </p:txBody>
        </p:sp>
        <p:sp>
          <p:nvSpPr>
            <p:cNvPr id="18" name="Textfeld 17"/>
            <p:cNvSpPr txBox="1"/>
            <p:nvPr/>
          </p:nvSpPr>
          <p:spPr>
            <a:xfrm>
              <a:off x="5122665" y="3717032"/>
              <a:ext cx="1728192" cy="2016224"/>
            </a:xfrm>
            <a:prstGeom prst="rect">
              <a:avLst/>
            </a:prstGeom>
            <a:solidFill>
              <a:srgbClr val="327A87"/>
            </a:solidFill>
            <a:ln w="9525">
              <a:noFill/>
              <a:miter lim="800000"/>
              <a:headEnd/>
              <a:tailEnd/>
            </a:ln>
          </p:spPr>
          <p:txBody>
            <a:bodyPr/>
            <a:lstStyle/>
            <a:p>
              <a:pPr>
                <a:buClr>
                  <a:srgbClr val="00B400"/>
                </a:buClr>
              </a:pPr>
              <a:endParaRPr lang="de-DE" sz="1400" b="1" dirty="0">
                <a:solidFill>
                  <a:schemeClr val="bg1"/>
                </a:solidFill>
                <a:latin typeface="Calibri" pitchFamily="34" charset="0"/>
                <a:cs typeface="Calibri"/>
              </a:endParaRPr>
            </a:p>
            <a:p>
              <a:pPr>
                <a:buClr>
                  <a:srgbClr val="00B400"/>
                </a:buClr>
              </a:pPr>
              <a:r>
                <a:rPr lang="de-DE" sz="1400" b="1" dirty="0">
                  <a:solidFill>
                    <a:schemeClr val="bg1"/>
                  </a:solidFill>
                  <a:latin typeface="Calibri" pitchFamily="34" charset="0"/>
                  <a:cs typeface="Calibri"/>
                </a:rPr>
                <a:t>Entwicklung von </a:t>
              </a:r>
            </a:p>
            <a:p>
              <a:pPr>
                <a:buClr>
                  <a:srgbClr val="00B400"/>
                </a:buClr>
              </a:pPr>
              <a:r>
                <a:rPr lang="de-DE" sz="1400" b="1" dirty="0">
                  <a:solidFill>
                    <a:schemeClr val="bg1"/>
                  </a:solidFill>
                  <a:latin typeface="Calibri" pitchFamily="34" charset="0"/>
                  <a:cs typeface="Calibri"/>
                </a:rPr>
                <a:t>Prozess-bezogenen Kompetenzen</a:t>
              </a:r>
            </a:p>
          </p:txBody>
        </p:sp>
        <p:sp>
          <p:nvSpPr>
            <p:cNvPr id="19" name="Gleichschenkliges Dreieck 10"/>
            <p:cNvSpPr/>
            <p:nvPr/>
          </p:nvSpPr>
          <p:spPr>
            <a:xfrm>
              <a:off x="251521" y="2852936"/>
              <a:ext cx="6552728" cy="864096"/>
            </a:xfrm>
            <a:prstGeom prst="triangle">
              <a:avLst/>
            </a:prstGeom>
            <a:solidFill>
              <a:srgbClr val="327A87"/>
            </a:solidFill>
            <a:ln>
              <a:solidFill>
                <a:srgbClr val="255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p>
          </p:txBody>
        </p:sp>
      </p:grpSp>
    </p:spTree>
    <p:extLst>
      <p:ext uri="{BB962C8B-B14F-4D97-AF65-F5344CB8AC3E}">
        <p14:creationId xmlns:p14="http://schemas.microsoft.com/office/powerpoint/2010/main" val="21449779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468560" y="1052736"/>
            <a:ext cx="9217024" cy="3384376"/>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2" name="Inhaltsplatzhalter 1"/>
          <p:cNvSpPr>
            <a:spLocks noGrp="1"/>
          </p:cNvSpPr>
          <p:nvPr>
            <p:ph idx="1"/>
          </p:nvPr>
        </p:nvSpPr>
        <p:spPr/>
        <p:txBody>
          <a:bodyPr/>
          <a:lstStyle/>
          <a:p>
            <a:pPr marL="0" indent="0">
              <a:buClr>
                <a:srgbClr val="CBB98A"/>
              </a:buClr>
              <a:buNone/>
            </a:pPr>
            <a:r>
              <a:rPr lang="de-DE" sz="2200" b="1" dirty="0"/>
              <a:t>Organisation der folgenden Arbeitsphase</a:t>
            </a:r>
          </a:p>
          <a:p>
            <a:pPr marL="342900">
              <a:buClr>
                <a:schemeClr val="tx2"/>
              </a:buClr>
            </a:pPr>
            <a:r>
              <a:rPr lang="de-DE" sz="2200" dirty="0"/>
              <a:t>Entwickeln Sie selbst in den Kleingruppen Übungsaufgaben zum Inhaltsbereich „Funktionen und Analysis“, bei denen der GTR/CAS sinnvoll zum Einsatz kommt. </a:t>
            </a:r>
          </a:p>
          <a:p>
            <a:pPr marL="342900">
              <a:buClr>
                <a:schemeClr val="tx2"/>
              </a:buClr>
            </a:pPr>
            <a:r>
              <a:rPr lang="de-DE" sz="2200" dirty="0"/>
              <a:t>Dabei sollte es nach Möglichkeit nicht um das Training von Kenntnissen und Fertigkeiten gehen.</a:t>
            </a:r>
          </a:p>
          <a:p>
            <a:pPr marL="342900">
              <a:buClr>
                <a:schemeClr val="tx2"/>
              </a:buClr>
            </a:pPr>
            <a:r>
              <a:rPr lang="de-DE" sz="2200" dirty="0"/>
              <a:t>Notieren Sie ihre selbst entwickelten Aufgaben für eine anschließende Präsentation. </a:t>
            </a:r>
          </a:p>
          <a:p>
            <a:endParaRPr lang="de-DE" dirty="0"/>
          </a:p>
        </p:txBody>
      </p:sp>
      <p:sp>
        <p:nvSpPr>
          <p:cNvPr id="12" name="Titel 1"/>
          <p:cNvSpPr>
            <a:spLocks noGrp="1"/>
          </p:cNvSpPr>
          <p:nvPr>
            <p:ph type="title"/>
          </p:nvPr>
        </p:nvSpPr>
        <p:spPr/>
        <p:txBody>
          <a:bodyPr>
            <a:noAutofit/>
          </a:bodyPr>
          <a:lstStyle/>
          <a:p>
            <a:r>
              <a:rPr lang="de-DE" sz="2500" dirty="0"/>
              <a:t>Übungsphasen produktiv gestalten</a:t>
            </a:r>
            <a:endParaRPr lang="en-US" sz="2500" dirty="0">
              <a:latin typeface="+mn-lt"/>
            </a:endParaRPr>
          </a:p>
        </p:txBody>
      </p:sp>
    </p:spTree>
    <p:extLst>
      <p:ext uri="{BB962C8B-B14F-4D97-AF65-F5344CB8AC3E}">
        <p14:creationId xmlns:p14="http://schemas.microsoft.com/office/powerpoint/2010/main" val="7325905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324544" y="980728"/>
            <a:ext cx="8950384" cy="468052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12" name="Titel 3"/>
          <p:cNvSpPr>
            <a:spLocks noGrp="1"/>
          </p:cNvSpPr>
          <p:nvPr>
            <p:ph type="title"/>
          </p:nvPr>
        </p:nvSpPr>
        <p:spPr/>
        <p:txBody>
          <a:bodyPr>
            <a:normAutofit/>
          </a:bodyPr>
          <a:lstStyle/>
          <a:p>
            <a:r>
              <a:rPr lang="de-DE" sz="2500" dirty="0"/>
              <a:t>Ausblick </a:t>
            </a:r>
            <a:r>
              <a:rPr lang="de-DE" sz="2500" dirty="0" smtClean="0"/>
              <a:t>– </a:t>
            </a:r>
            <a:r>
              <a:rPr lang="de-DE" sz="2500" dirty="0"/>
              <a:t>Baustein 4</a:t>
            </a:r>
          </a:p>
        </p:txBody>
      </p:sp>
      <p:sp>
        <p:nvSpPr>
          <p:cNvPr id="3" name="Textfeld 2"/>
          <p:cNvSpPr txBox="1"/>
          <p:nvPr/>
        </p:nvSpPr>
        <p:spPr>
          <a:xfrm>
            <a:off x="5707173" y="1270501"/>
            <a:ext cx="2393219" cy="646331"/>
          </a:xfrm>
          <a:prstGeom prst="rect">
            <a:avLst/>
          </a:prstGeom>
          <a:noFill/>
        </p:spPr>
        <p:txBody>
          <a:bodyPr wrap="none" rtlCol="0">
            <a:spAutoFit/>
          </a:bodyPr>
          <a:lstStyle/>
          <a:p>
            <a:r>
              <a:rPr lang="de-DE" sz="1800" dirty="0">
                <a:solidFill>
                  <a:srgbClr val="FF0000"/>
                </a:solidFill>
                <a:latin typeface="+mn-lt"/>
              </a:rPr>
              <a:t>Datum – bis wann</a:t>
            </a:r>
          </a:p>
          <a:p>
            <a:r>
              <a:rPr lang="de-DE" sz="1800" dirty="0">
                <a:solidFill>
                  <a:srgbClr val="FF0000"/>
                </a:solidFill>
                <a:latin typeface="+mn-lt"/>
              </a:rPr>
              <a:t>Ggf. vorher zuschicken?</a:t>
            </a:r>
          </a:p>
        </p:txBody>
      </p:sp>
      <p:sp>
        <p:nvSpPr>
          <p:cNvPr id="4" name="Textfeld 3"/>
          <p:cNvSpPr txBox="1"/>
          <p:nvPr/>
        </p:nvSpPr>
        <p:spPr>
          <a:xfrm>
            <a:off x="323528" y="1124744"/>
            <a:ext cx="8302312" cy="1938992"/>
          </a:xfrm>
          <a:prstGeom prst="rect">
            <a:avLst/>
          </a:prstGeom>
          <a:noFill/>
        </p:spPr>
        <p:txBody>
          <a:bodyPr wrap="square" rtlCol="0">
            <a:spAutoFit/>
          </a:bodyPr>
          <a:lstStyle/>
          <a:p>
            <a:r>
              <a:rPr lang="de-DE" sz="2000" b="1" dirty="0">
                <a:latin typeface="Calibri" charset="0"/>
                <a:ea typeface="Calibri" charset="0"/>
                <a:cs typeface="Calibri" charset="0"/>
              </a:rPr>
              <a:t>1) Aufgaben und Schülerlösungen sammeln</a:t>
            </a:r>
          </a:p>
          <a:p>
            <a:r>
              <a:rPr lang="de-DE" sz="2000" dirty="0">
                <a:latin typeface="Calibri" charset="0"/>
                <a:ea typeface="Calibri" charset="0"/>
                <a:cs typeface="Calibri" charset="0"/>
              </a:rPr>
              <a:t>Sammeln Sie...</a:t>
            </a:r>
          </a:p>
          <a:p>
            <a:pPr marL="342900" indent="-342900">
              <a:buClr>
                <a:schemeClr val="tx2"/>
              </a:buClr>
              <a:buFont typeface="Wingdings" charset="2"/>
              <a:buChar char="§"/>
            </a:pPr>
            <a:r>
              <a:rPr lang="de-DE" sz="2000" dirty="0" smtClean="0">
                <a:latin typeface="Calibri" charset="0"/>
                <a:ea typeface="Calibri" charset="0"/>
                <a:cs typeface="Calibri" charset="0"/>
              </a:rPr>
              <a:t>drei </a:t>
            </a:r>
            <a:r>
              <a:rPr lang="de-DE" sz="2000" dirty="0">
                <a:latin typeface="Calibri" charset="0"/>
                <a:ea typeface="Calibri" charset="0"/>
                <a:cs typeface="Calibri" charset="0"/>
              </a:rPr>
              <a:t>Aufgaben und jeweils unterschiedliche Schülerlösungen aus Lern- bzw. </a:t>
            </a:r>
            <a:r>
              <a:rPr lang="de-DE" sz="2000" dirty="0" smtClean="0">
                <a:latin typeface="Calibri" charset="0"/>
                <a:ea typeface="Calibri" charset="0"/>
                <a:cs typeface="Calibri" charset="0"/>
              </a:rPr>
              <a:t>Erkundungsphasen.</a:t>
            </a:r>
            <a:endParaRPr lang="de-DE" sz="2000" dirty="0">
              <a:latin typeface="Calibri" charset="0"/>
              <a:ea typeface="Calibri" charset="0"/>
              <a:cs typeface="Calibri" charset="0"/>
            </a:endParaRPr>
          </a:p>
          <a:p>
            <a:pPr marL="342900" indent="-342900">
              <a:buClr>
                <a:schemeClr val="tx2"/>
              </a:buClr>
              <a:buFont typeface="Wingdings" charset="2"/>
              <a:buChar char="§"/>
            </a:pPr>
            <a:r>
              <a:rPr lang="de-DE" sz="2000" dirty="0" smtClean="0">
                <a:latin typeface="Calibri" charset="0"/>
                <a:ea typeface="Calibri" charset="0"/>
                <a:cs typeface="Calibri" charset="0"/>
              </a:rPr>
              <a:t>drei </a:t>
            </a:r>
            <a:r>
              <a:rPr lang="de-DE" sz="2000" dirty="0">
                <a:latin typeface="Calibri" charset="0"/>
                <a:ea typeface="Calibri" charset="0"/>
                <a:cs typeface="Calibri" charset="0"/>
              </a:rPr>
              <a:t>Aufgaben und jeweils unterschiedliche Schülerlösungen aus Leistungssituationen (z</a:t>
            </a:r>
            <a:r>
              <a:rPr lang="de-DE" sz="2000" dirty="0" smtClean="0">
                <a:latin typeface="Calibri" charset="0"/>
                <a:ea typeface="Calibri" charset="0"/>
                <a:cs typeface="Calibri" charset="0"/>
              </a:rPr>
              <a:t>. B</a:t>
            </a:r>
            <a:r>
              <a:rPr lang="de-DE" sz="2000" dirty="0">
                <a:latin typeface="Calibri" charset="0"/>
                <a:ea typeface="Calibri" charset="0"/>
                <a:cs typeface="Calibri" charset="0"/>
              </a:rPr>
              <a:t>. Klausur</a:t>
            </a:r>
            <a:r>
              <a:rPr lang="de-DE" sz="2000" dirty="0" smtClean="0">
                <a:latin typeface="Calibri" charset="0"/>
                <a:ea typeface="Calibri" charset="0"/>
                <a:cs typeface="Calibri" charset="0"/>
              </a:rPr>
              <a:t>).</a:t>
            </a:r>
            <a:endParaRPr lang="de-DE" sz="2000" dirty="0">
              <a:latin typeface="Calibri" charset="0"/>
              <a:ea typeface="Calibri" charset="0"/>
              <a:cs typeface="Calibri" charset="0"/>
            </a:endParaRPr>
          </a:p>
        </p:txBody>
      </p:sp>
      <p:sp>
        <p:nvSpPr>
          <p:cNvPr id="5" name="Textfeld 4"/>
          <p:cNvSpPr txBox="1"/>
          <p:nvPr/>
        </p:nvSpPr>
        <p:spPr>
          <a:xfrm>
            <a:off x="323528" y="3258850"/>
            <a:ext cx="8302312" cy="2246769"/>
          </a:xfrm>
          <a:prstGeom prst="rect">
            <a:avLst/>
          </a:prstGeom>
          <a:noFill/>
        </p:spPr>
        <p:txBody>
          <a:bodyPr wrap="square" rtlCol="0">
            <a:spAutoFit/>
          </a:bodyPr>
          <a:lstStyle/>
          <a:p>
            <a:r>
              <a:rPr lang="de-DE" sz="2000" b="1" dirty="0">
                <a:latin typeface="Calibri" charset="0"/>
                <a:ea typeface="Calibri" charset="0"/>
                <a:cs typeface="Calibri" charset="0"/>
              </a:rPr>
              <a:t>2) Kriterien für </a:t>
            </a:r>
            <a:r>
              <a:rPr lang="de-DE" sz="2000" b="1" i="1" dirty="0">
                <a:latin typeface="Calibri" charset="0"/>
                <a:ea typeface="Calibri" charset="0"/>
                <a:cs typeface="Calibri" charset="0"/>
              </a:rPr>
              <a:t>gute </a:t>
            </a:r>
            <a:r>
              <a:rPr lang="de-DE" sz="2000" b="1" dirty="0">
                <a:latin typeface="Calibri" charset="0"/>
                <a:ea typeface="Calibri" charset="0"/>
                <a:cs typeface="Calibri" charset="0"/>
              </a:rPr>
              <a:t>Dokumentationen</a:t>
            </a:r>
          </a:p>
          <a:p>
            <a:r>
              <a:rPr lang="de-DE" sz="2000" dirty="0">
                <a:latin typeface="Calibri" charset="0"/>
                <a:ea typeface="Calibri" charset="0"/>
                <a:cs typeface="Calibri" charset="0"/>
              </a:rPr>
              <a:t>Erarbeiten Sie jeweils drei Kriterien für angemessene Dokumentationen in einer Lernphase und in einer (zentralen) Klausur</a:t>
            </a:r>
            <a:r>
              <a:rPr lang="de-DE" sz="2000" dirty="0" smtClean="0">
                <a:latin typeface="Calibri" charset="0"/>
                <a:ea typeface="Calibri" charset="0"/>
                <a:cs typeface="Calibri" charset="0"/>
              </a:rPr>
              <a:t>.</a:t>
            </a:r>
            <a:endParaRPr lang="de-DE" sz="2000" dirty="0">
              <a:latin typeface="Calibri" charset="0"/>
              <a:ea typeface="Calibri" charset="0"/>
              <a:cs typeface="Calibri" charset="0"/>
            </a:endParaRPr>
          </a:p>
          <a:p>
            <a:pPr marL="342900" indent="-342900">
              <a:buClr>
                <a:schemeClr val="tx2"/>
              </a:buClr>
              <a:buFont typeface="Wingdings" charset="2"/>
              <a:buChar char="§"/>
            </a:pPr>
            <a:r>
              <a:rPr lang="de-DE" sz="2000" dirty="0">
                <a:latin typeface="Calibri" charset="0"/>
                <a:ea typeface="Calibri" charset="0"/>
                <a:cs typeface="Calibri" charset="0"/>
              </a:rPr>
              <a:t>Welche Kriterien halten Sie für konsensfähig innerhalb der Fachschaft an Ihrer Schule?</a:t>
            </a:r>
          </a:p>
          <a:p>
            <a:pPr marL="342900" indent="-342900">
              <a:buClr>
                <a:schemeClr val="tx2"/>
              </a:buClr>
              <a:buFont typeface="Wingdings" charset="2"/>
              <a:buChar char="§"/>
            </a:pPr>
            <a:r>
              <a:rPr lang="de-DE" sz="2000" dirty="0">
                <a:latin typeface="Calibri" charset="0"/>
                <a:ea typeface="Calibri" charset="0"/>
                <a:cs typeface="Calibri" charset="0"/>
              </a:rPr>
              <a:t>Wie vermitteln Sie Kriterien für angemessene Dokumentationen im Unterricht?</a:t>
            </a:r>
          </a:p>
        </p:txBody>
      </p:sp>
    </p:spTree>
    <p:extLst>
      <p:ext uri="{BB962C8B-B14F-4D97-AF65-F5344CB8AC3E}">
        <p14:creationId xmlns:p14="http://schemas.microsoft.com/office/powerpoint/2010/main" val="152586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a:bodyPr>
          <a:lstStyle/>
          <a:p>
            <a:pPr marL="285750" indent="-285750"/>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3"/>
              </a:rPr>
              <a:t>Creative </a:t>
            </a:r>
            <a:r>
              <a:rPr lang="de-DE" sz="1600" dirty="0">
                <a:solidFill>
                  <a:schemeClr val="tx2"/>
                </a:solidFill>
                <a:hlinkClick r:id="rId3"/>
              </a:rPr>
              <a:t>Commons Namensnennung </a:t>
            </a:r>
            <a:r>
              <a:rPr lang="de-DE" sz="1600" dirty="0" smtClean="0">
                <a:solidFill>
                  <a:schemeClr val="tx2"/>
                </a:solidFill>
                <a:hlinkClick r:id="rId3"/>
              </a:rPr>
              <a:t>– </a:t>
            </a:r>
            <a:r>
              <a:rPr lang="de-DE" sz="1600" dirty="0">
                <a:solidFill>
                  <a:schemeClr val="tx2"/>
                </a:solidFill>
                <a:hlinkClick r:id="rId3"/>
              </a:rPr>
              <a:t>Weitergabe unter gleichen Bedingungen 4.0 </a:t>
            </a:r>
            <a:r>
              <a:rPr lang="de-DE" sz="1600" dirty="0" smtClean="0">
                <a:solidFill>
                  <a:schemeClr val="tx2"/>
                </a:solidFill>
                <a:hlinkClick r:id="rId3"/>
              </a:rPr>
              <a:t>Internationale Lizenz</a:t>
            </a:r>
            <a:r>
              <a:rPr lang="de-DE" sz="1600" dirty="0">
                <a:solidFill>
                  <a:schemeClr val="tx2"/>
                </a:solidFill>
              </a:rPr>
              <a:t> </a:t>
            </a:r>
            <a:r>
              <a:rPr lang="de-DE" sz="1600" dirty="0" smtClean="0"/>
              <a:t>weiterverwendet werden</a:t>
            </a:r>
            <a:r>
              <a:rPr lang="de-DE" sz="1600" dirty="0"/>
              <a:t>. Das bedeutet insbesondere: Alle Folien und Materialien können für Zwecke der Aus- und Fortbildung gerne genutzt werden – unter der Voraussetzung, dass immer die Quellenhinweise aufgeführt bleiben. </a:t>
            </a:r>
          </a:p>
          <a:p>
            <a:pPr marL="285750" indent="-285750"/>
            <a:r>
              <a:rPr lang="de-DE" sz="1600" dirty="0" smtClean="0"/>
              <a:t>An der Erstellung des Materials haben die folgenden Personen an der Universität Duisburg-Essen mitgewirkt: Prof. Dr. Bärbel Barzel, M. Sc. Marcel Klinger, </a:t>
            </a:r>
            <a:r>
              <a:rPr lang="de-DE" sz="1600" dirty="0"/>
              <a:t>Dipl</a:t>
            </a:r>
            <a:r>
              <a:rPr lang="de-DE" sz="1600" dirty="0" smtClean="0"/>
              <a:t>.-Math</a:t>
            </a:r>
            <a:r>
              <a:rPr lang="de-DE" sz="1600" i="1" dirty="0"/>
              <a:t>. </a:t>
            </a:r>
            <a:r>
              <a:rPr lang="de-DE" sz="1600" dirty="0" smtClean="0"/>
              <a:t>Daniel </a:t>
            </a:r>
            <a:r>
              <a:rPr lang="de-DE" sz="1600" dirty="0" err="1" smtClean="0"/>
              <a:t>Thurm</a:t>
            </a:r>
            <a:r>
              <a:rPr lang="de-DE" sz="1600" dirty="0" smtClean="0"/>
              <a:t>, Joyce Peters-</a:t>
            </a:r>
            <a:r>
              <a:rPr lang="de-DE" sz="1600" dirty="0" err="1" smtClean="0"/>
              <a:t>Dasdemir</a:t>
            </a:r>
            <a:r>
              <a:rPr lang="de-DE" sz="1600" dirty="0" smtClean="0"/>
              <a:t>, Oliver </a:t>
            </a:r>
            <a:r>
              <a:rPr lang="de-DE" sz="1600" dirty="0"/>
              <a:t>Wagener </a:t>
            </a:r>
            <a:endParaRPr lang="de-DE" sz="1600" dirty="0" smtClean="0"/>
          </a:p>
          <a:p>
            <a:pPr marL="285750" indent="-285750"/>
            <a:r>
              <a:rPr lang="de-DE" sz="1600" dirty="0" smtClean="0"/>
              <a:t>Das </a:t>
            </a:r>
            <a:r>
              <a:rPr lang="de-DE" sz="1600" dirty="0"/>
              <a:t>Modul entstand als Überarbeitung des Materials aus dem Projekt „GTR NRW“ (neben den oben genannten Autoren unter Mitarbeit von Prof. Dr. Andreas </a:t>
            </a:r>
            <a:r>
              <a:rPr lang="de-DE" sz="1600" dirty="0" err="1"/>
              <a:t>Büchter</a:t>
            </a:r>
            <a:r>
              <a:rPr lang="de-DE" sz="1600" dirty="0"/>
              <a:t> | </a:t>
            </a:r>
            <a:r>
              <a:rPr lang="de-DE" sz="1600" dirty="0" smtClean="0"/>
              <a:t>Universität </a:t>
            </a:r>
            <a:r>
              <a:rPr lang="de-DE" sz="1600" dirty="0"/>
              <a:t>Duisburg-Essen, Michael Casper, Prof. Dr. Gilbert </a:t>
            </a:r>
            <a:r>
              <a:rPr lang="de-DE" sz="1600" dirty="0" err="1"/>
              <a:t>Greefrath</a:t>
            </a:r>
            <a:r>
              <a:rPr lang="de-DE" sz="1600" dirty="0"/>
              <a:t>| </a:t>
            </a:r>
            <a:r>
              <a:rPr lang="de-DE" sz="1600" dirty="0" smtClean="0"/>
              <a:t>Universität </a:t>
            </a:r>
            <a:r>
              <a:rPr lang="de-DE" sz="1600" dirty="0"/>
              <a:t>Münster, Dr</a:t>
            </a:r>
            <a:r>
              <a:rPr lang="de-DE" sz="1600" dirty="0" smtClean="0"/>
              <a:t>. Heinz </a:t>
            </a:r>
            <a:r>
              <a:rPr lang="de-DE" sz="1600" dirty="0" err="1"/>
              <a:t>Laakmann</a:t>
            </a:r>
            <a:r>
              <a:rPr lang="de-DE" sz="1600" dirty="0"/>
              <a:t>, Prof. Dr. Florian Schacht, Hannes Stoppel, </a:t>
            </a:r>
            <a:r>
              <a:rPr lang="de-DE" sz="1600" dirty="0" smtClean="0"/>
              <a:t>Dr. Carsten </a:t>
            </a:r>
            <a:r>
              <a:rPr lang="de-DE" sz="1600" dirty="0"/>
              <a:t>Tietz). </a:t>
            </a:r>
            <a:endParaRPr lang="de-DE" sz="1600" dirty="0">
              <a:solidFill>
                <a:srgbClr val="FF0000"/>
              </a:solidFill>
            </a:endParaRPr>
          </a:p>
          <a:p>
            <a:pPr marL="285750" indent="-285750"/>
            <a:r>
              <a:rPr lang="de-DE" sz="1600" dirty="0" smtClean="0"/>
              <a:t>Bildnachweise und Zitatquellen finden Sie auf den jeweiligen Folien bzw. Zusatzmaterialien.</a:t>
            </a:r>
            <a:endParaRPr lang="de-DE" sz="1600" dirty="0"/>
          </a:p>
          <a:p>
            <a:pPr marL="285750" indent="-285750"/>
            <a:r>
              <a:rPr lang="de-DE" sz="1600" dirty="0" smtClean="0"/>
              <a:t>Weitere Hinweise und Informationen zum DZLM finden Sie unter </a:t>
            </a:r>
            <a:r>
              <a:rPr lang="de-DE" sz="1600" dirty="0" smtClean="0">
                <a:hlinkClick r:id="rId4"/>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9" name="Grafik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521876"/>
            <a:ext cx="1166518" cy="420712"/>
          </a:xfrm>
          <a:prstGeom prst="rect">
            <a:avLst/>
          </a:prstGeom>
        </p:spPr>
      </p:pic>
    </p:spTree>
    <p:extLst>
      <p:ext uri="{BB962C8B-B14F-4D97-AF65-F5344CB8AC3E}">
        <p14:creationId xmlns:p14="http://schemas.microsoft.com/office/powerpoint/2010/main" val="97025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8" y="1268760"/>
            <a:ext cx="8064896"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de-DE" dirty="0"/>
              <a:t>Gliederung</a:t>
            </a:r>
          </a:p>
        </p:txBody>
      </p:sp>
      <p:sp>
        <p:nvSpPr>
          <p:cNvPr id="9" name="Inhaltsplatzhalter 8"/>
          <p:cNvSpPr>
            <a:spLocks noGrp="1"/>
          </p:cNvSpPr>
          <p:nvPr>
            <p:ph idx="1"/>
          </p:nvPr>
        </p:nvSpPr>
        <p:spPr>
          <a:xfrm>
            <a:off x="395536" y="1340768"/>
            <a:ext cx="8424936" cy="1728192"/>
          </a:xfrm>
        </p:spPr>
        <p:txBody>
          <a:bodyPr/>
          <a:lstStyle/>
          <a:p>
            <a:pPr marL="514350" indent="-514350">
              <a:buClr>
                <a:srgbClr val="327A86"/>
              </a:buClr>
              <a:buAutoNum type="arabicPeriod"/>
            </a:pPr>
            <a:r>
              <a:rPr lang="de-DE" sz="2500" dirty="0">
                <a:solidFill>
                  <a:schemeClr val="tx2"/>
                </a:solidFill>
              </a:rPr>
              <a:t>Einsatzmöglichkeiten &amp; Rolle digitaler Werkzeuge</a:t>
            </a:r>
          </a:p>
          <a:p>
            <a:pPr marL="514350" indent="-514350">
              <a:buClr>
                <a:srgbClr val="327A86"/>
              </a:buClr>
              <a:buAutoNum type="arabicPeriod"/>
            </a:pPr>
            <a:r>
              <a:rPr lang="de-DE" sz="2500" dirty="0"/>
              <a:t>Übungsphasen mit digitalen Werkzeugen produktiv gestalten</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457790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bwMode="auto">
          <a:xfrm>
            <a:off x="-446720" y="1052736"/>
            <a:ext cx="9289032" cy="5328592"/>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3" name="Inhaltsplatzhalter 2"/>
          <p:cNvSpPr>
            <a:spLocks noGrp="1"/>
          </p:cNvSpPr>
          <p:nvPr>
            <p:ph idx="1"/>
          </p:nvPr>
        </p:nvSpPr>
        <p:spPr/>
        <p:txBody>
          <a:bodyPr/>
          <a:lstStyle/>
          <a:p>
            <a:pPr marL="342900">
              <a:buClr>
                <a:srgbClr val="327A87"/>
              </a:buClr>
            </a:pPr>
            <a:r>
              <a:rPr lang="de-DE" sz="2200" dirty="0"/>
              <a:t>Das Handout enthält zwei unterschiedliche Unterrichtsgänge zum gleichen Thema.</a:t>
            </a:r>
          </a:p>
          <a:p>
            <a:pPr marL="342900">
              <a:buClr>
                <a:srgbClr val="327A87"/>
              </a:buClr>
            </a:pPr>
            <a:r>
              <a:rPr lang="de-DE" sz="2200" dirty="0"/>
              <a:t>Zur Einstimmung sollen Sie die Tabelle ausfüllen.</a:t>
            </a:r>
          </a:p>
          <a:p>
            <a:endParaRPr lang="de-DE" dirty="0"/>
          </a:p>
        </p:txBody>
      </p:sp>
      <p:sp>
        <p:nvSpPr>
          <p:cNvPr id="2" name="Titel 1"/>
          <p:cNvSpPr>
            <a:spLocks noGrp="1"/>
          </p:cNvSpPr>
          <p:nvPr>
            <p:ph type="title"/>
          </p:nvPr>
        </p:nvSpPr>
        <p:spPr/>
        <p:txBody>
          <a:bodyPr>
            <a:normAutofit/>
          </a:bodyPr>
          <a:lstStyle/>
          <a:p>
            <a:r>
              <a:rPr lang="de-DE" sz="2500" dirty="0"/>
              <a:t>Organisation der folgenden Arbeitsphase</a:t>
            </a:r>
            <a:endParaRPr lang="en-US" sz="2500" dirty="0">
              <a:latin typeface="+mn-lt"/>
            </a:endParaRPr>
          </a:p>
        </p:txBody>
      </p:sp>
      <p:pic>
        <p:nvPicPr>
          <p:cNvPr id="9"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5736" y="2565304"/>
            <a:ext cx="4437000" cy="3600000"/>
          </a:xfrm>
          <a:prstGeom prst="rect">
            <a:avLst/>
          </a:prstGeom>
        </p:spPr>
      </p:pic>
    </p:spTree>
    <p:extLst>
      <p:ext uri="{BB962C8B-B14F-4D97-AF65-F5344CB8AC3E}">
        <p14:creationId xmlns:p14="http://schemas.microsoft.com/office/powerpoint/2010/main" val="2047140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446720" y="1052736"/>
            <a:ext cx="9289032" cy="3816424"/>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3" name="Inhaltsplatzhalter 2"/>
          <p:cNvSpPr>
            <a:spLocks noGrp="1"/>
          </p:cNvSpPr>
          <p:nvPr>
            <p:ph idx="1"/>
          </p:nvPr>
        </p:nvSpPr>
        <p:spPr>
          <a:xfrm>
            <a:off x="323528" y="1124744"/>
            <a:ext cx="8424936" cy="3744416"/>
          </a:xfrm>
        </p:spPr>
        <p:txBody>
          <a:bodyPr/>
          <a:lstStyle/>
          <a:p>
            <a:pPr marL="342900">
              <a:buClr>
                <a:schemeClr val="tx2"/>
              </a:buClr>
            </a:pPr>
            <a:r>
              <a:rPr lang="de-DE" sz="2200" dirty="0"/>
              <a:t>Analysieren Sie nun die beiden Unterrichtseinheiten. </a:t>
            </a:r>
          </a:p>
          <a:p>
            <a:pPr marL="743850" lvl="1">
              <a:buClr>
                <a:schemeClr val="tx2"/>
              </a:buClr>
            </a:pPr>
            <a:r>
              <a:rPr lang="de-DE" sz="2200" dirty="0"/>
              <a:t>Welche Gemeinsamkeiten und Unterschiede weisen die beiden Vorgehensweisen auf</a:t>
            </a:r>
            <a:r>
              <a:rPr lang="de-DE" sz="2200" dirty="0" smtClean="0"/>
              <a:t>?</a:t>
            </a:r>
            <a:endParaRPr lang="de-DE" sz="2200" dirty="0"/>
          </a:p>
          <a:p>
            <a:pPr marL="800100" lvl="1" indent="-342900">
              <a:buClr>
                <a:schemeClr val="tx2"/>
              </a:buClr>
            </a:pPr>
            <a:r>
              <a:rPr lang="de-DE" sz="2200" dirty="0"/>
              <a:t>Was tun die Schülerinnen und Schüler konkret? Was lernen </a:t>
            </a:r>
            <a:r>
              <a:rPr lang="de-DE" sz="2200" dirty="0" smtClean="0"/>
              <a:t>sie </a:t>
            </a:r>
            <a:r>
              <a:rPr lang="de-DE" sz="2200" dirty="0"/>
              <a:t>dabei? Welche Kompetenzen werden angeregt</a:t>
            </a:r>
            <a:r>
              <a:rPr lang="de-DE" sz="2200" dirty="0" smtClean="0"/>
              <a:t>?</a:t>
            </a:r>
            <a:endParaRPr lang="de-DE" sz="2200" dirty="0"/>
          </a:p>
          <a:p>
            <a:pPr marL="800100" lvl="1" indent="-342900">
              <a:buClr>
                <a:schemeClr val="tx2"/>
              </a:buClr>
            </a:pPr>
            <a:r>
              <a:rPr lang="de-DE" sz="2200" dirty="0"/>
              <a:t>Wozu </a:t>
            </a:r>
            <a:r>
              <a:rPr lang="de-DE" sz="2200" dirty="0" smtClean="0"/>
              <a:t>wird </a:t>
            </a:r>
            <a:r>
              <a:rPr lang="de-DE" sz="2200" dirty="0"/>
              <a:t>der Rechner jeweils genutzt?</a:t>
            </a:r>
          </a:p>
          <a:p>
            <a:pPr marL="56250" indent="0">
              <a:buClr>
                <a:schemeClr val="tx2"/>
              </a:buClr>
              <a:buNone/>
            </a:pPr>
            <a:endParaRPr lang="de-DE" sz="2200" dirty="0"/>
          </a:p>
          <a:p>
            <a:pPr marL="399150">
              <a:buClr>
                <a:schemeClr val="tx2"/>
              </a:buClr>
            </a:pPr>
            <a:r>
              <a:rPr lang="de-DE" sz="2200" dirty="0"/>
              <a:t>Halten Sie Ihre Ergebnisse auf einem Poster fest</a:t>
            </a:r>
            <a:r>
              <a:rPr lang="de-DE" sz="2200" dirty="0" smtClean="0"/>
              <a:t>.</a:t>
            </a:r>
            <a:endParaRPr lang="de-DE" sz="2200" dirty="0"/>
          </a:p>
        </p:txBody>
      </p:sp>
      <p:sp>
        <p:nvSpPr>
          <p:cNvPr id="2" name="Titel 1"/>
          <p:cNvSpPr>
            <a:spLocks noGrp="1"/>
          </p:cNvSpPr>
          <p:nvPr>
            <p:ph type="title"/>
          </p:nvPr>
        </p:nvSpPr>
        <p:spPr/>
        <p:txBody>
          <a:bodyPr>
            <a:normAutofit/>
          </a:bodyPr>
          <a:lstStyle/>
          <a:p>
            <a:r>
              <a:rPr lang="de-DE" sz="2500" dirty="0"/>
              <a:t>Organisation der folgenden Arbeitsphase</a:t>
            </a:r>
            <a:endParaRPr lang="en-US" sz="2500" dirty="0">
              <a:latin typeface="+mn-lt"/>
            </a:endParaRPr>
          </a:p>
        </p:txBody>
      </p:sp>
    </p:spTree>
    <p:extLst>
      <p:ext uri="{BB962C8B-B14F-4D97-AF65-F5344CB8AC3E}">
        <p14:creationId xmlns:p14="http://schemas.microsoft.com/office/powerpoint/2010/main" val="17115127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95536" y="3068960"/>
            <a:ext cx="8424936" cy="490861"/>
          </a:xfrm>
        </p:spPr>
        <p:txBody>
          <a:bodyPr>
            <a:normAutofit fontScale="90000"/>
          </a:bodyPr>
          <a:lstStyle/>
          <a:p>
            <a:pPr algn="ctr"/>
            <a:r>
              <a:rPr lang="de-DE" dirty="0" smtClean="0"/>
              <a:t>Vortrag zur Funktionalität des Rechnereinsatzes</a:t>
            </a:r>
            <a:endParaRPr lang="de-DE" dirty="0"/>
          </a:p>
        </p:txBody>
      </p:sp>
    </p:spTree>
    <p:extLst>
      <p:ext uri="{BB962C8B-B14F-4D97-AF65-F5344CB8AC3E}">
        <p14:creationId xmlns:p14="http://schemas.microsoft.com/office/powerpoint/2010/main" val="530616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4"/>
          <p:cNvSpPr>
            <a:spLocks noGrp="1"/>
          </p:cNvSpPr>
          <p:nvPr>
            <p:ph idx="1"/>
          </p:nvPr>
        </p:nvSpPr>
        <p:spPr>
          <a:xfrm>
            <a:off x="1203808" y="1124744"/>
            <a:ext cx="7544655" cy="5400600"/>
          </a:xfrm>
        </p:spPr>
        <p:txBody>
          <a:bodyPr>
            <a:noAutofit/>
          </a:bodyPr>
          <a:lstStyle/>
          <a:p>
            <a:pPr marL="0" indent="0">
              <a:spcBef>
                <a:spcPct val="0"/>
              </a:spcBef>
              <a:buNone/>
            </a:pPr>
            <a:endParaRPr lang="de-DE" sz="2000" b="1" dirty="0">
              <a:latin typeface="Calibri" pitchFamily="34" charset="0"/>
              <a:cs typeface="Calibri" pitchFamily="34" charset="0"/>
            </a:endParaRPr>
          </a:p>
          <a:p>
            <a:pPr marL="0" indent="0">
              <a:spcBef>
                <a:spcPct val="0"/>
              </a:spcBef>
              <a:buNone/>
            </a:pPr>
            <a:endParaRPr lang="de-DE" sz="2000" b="1" dirty="0">
              <a:latin typeface="Calibri" pitchFamily="34" charset="0"/>
              <a:cs typeface="Calibri" pitchFamily="34" charset="0"/>
            </a:endParaRPr>
          </a:p>
          <a:p>
            <a:pPr marL="0" indent="0">
              <a:spcBef>
                <a:spcPct val="0"/>
              </a:spcBef>
              <a:buNone/>
            </a:pPr>
            <a:r>
              <a:rPr lang="de-DE" sz="2000" b="1" dirty="0">
                <a:latin typeface="Calibri" pitchFamily="34" charset="0"/>
                <a:cs typeface="Calibri" pitchFamily="34" charset="0"/>
              </a:rPr>
              <a:t>Werkzeug zum Lernen 		</a:t>
            </a:r>
            <a:r>
              <a:rPr lang="de-DE" sz="2000" b="1" dirty="0">
                <a:solidFill>
                  <a:srgbClr val="327A87"/>
                </a:solidFill>
                <a:latin typeface="Calibri" pitchFamily="34" charset="0"/>
                <a:cs typeface="Calibri" pitchFamily="34" charset="0"/>
                <a:sym typeface="Wingdings"/>
              </a:rPr>
              <a:t> EINSTIEG, VERTIEFEN</a:t>
            </a:r>
            <a:r>
              <a:rPr lang="de-DE" sz="2000" b="1" dirty="0">
                <a:solidFill>
                  <a:srgbClr val="327A87"/>
                </a:solidFill>
                <a:latin typeface="Calibri" pitchFamily="34" charset="0"/>
                <a:cs typeface="Calibri" pitchFamily="34" charset="0"/>
              </a:rPr>
              <a:t> </a:t>
            </a:r>
            <a:br>
              <a:rPr lang="de-DE" sz="2000" b="1" dirty="0">
                <a:solidFill>
                  <a:srgbClr val="327A87"/>
                </a:solidFill>
                <a:latin typeface="Calibri" pitchFamily="34" charset="0"/>
                <a:cs typeface="Calibri" pitchFamily="34" charset="0"/>
              </a:rPr>
            </a:br>
            <a:r>
              <a:rPr lang="de-DE" sz="2000" dirty="0">
                <a:latin typeface="Calibri" pitchFamily="34" charset="0"/>
                <a:cs typeface="Calibri" pitchFamily="34" charset="0"/>
              </a:rPr>
              <a:t>durch die Möglichkeit viele Beispiele zu generieren, statische und dynamische Visualisierungen zu vollziehen. Wichtig  z</a:t>
            </a:r>
            <a:r>
              <a:rPr lang="de-DE" sz="2000" dirty="0" smtClean="0">
                <a:latin typeface="Calibri" pitchFamily="34" charset="0"/>
                <a:cs typeface="Calibri" pitchFamily="34" charset="0"/>
              </a:rPr>
              <a:t>. B</a:t>
            </a:r>
            <a:r>
              <a:rPr lang="de-DE" sz="2000" dirty="0">
                <a:latin typeface="Calibri" pitchFamily="34" charset="0"/>
                <a:cs typeface="Calibri" pitchFamily="34" charset="0"/>
              </a:rPr>
              <a:t>. bei:</a:t>
            </a:r>
          </a:p>
          <a:p>
            <a:pPr lvl="1">
              <a:spcBef>
                <a:spcPct val="0"/>
              </a:spcBef>
              <a:buClr>
                <a:schemeClr val="tx2"/>
              </a:buClr>
            </a:pPr>
            <a:r>
              <a:rPr lang="de-DE" sz="2000" dirty="0">
                <a:latin typeface="Calibri" pitchFamily="34" charset="0"/>
                <a:cs typeface="Calibri" pitchFamily="34" charset="0"/>
              </a:rPr>
              <a:t>Modellierungs- oder Problemaufgaben zur Hinführung zu neuen Inhalten</a:t>
            </a:r>
            <a:endParaRPr lang="de-DE" sz="2000" b="1" dirty="0">
              <a:latin typeface="Calibri" pitchFamily="34" charset="0"/>
              <a:cs typeface="Calibri" pitchFamily="34" charset="0"/>
            </a:endParaRPr>
          </a:p>
          <a:p>
            <a:pPr lvl="1">
              <a:spcBef>
                <a:spcPct val="0"/>
              </a:spcBef>
              <a:buClr>
                <a:schemeClr val="tx2"/>
              </a:buClr>
            </a:pPr>
            <a:r>
              <a:rPr lang="de-DE" sz="2000" dirty="0">
                <a:latin typeface="Calibri" pitchFamily="34" charset="0"/>
                <a:cs typeface="Calibri" pitchFamily="34" charset="0"/>
              </a:rPr>
              <a:t>Aufgaben zur Struktursuche  </a:t>
            </a:r>
            <a:br>
              <a:rPr lang="de-DE" sz="2000" dirty="0">
                <a:latin typeface="Calibri" pitchFamily="34" charset="0"/>
                <a:cs typeface="Calibri" pitchFamily="34" charset="0"/>
              </a:rPr>
            </a:br>
            <a:r>
              <a:rPr lang="de-DE" sz="2000" dirty="0">
                <a:latin typeface="Calibri" pitchFamily="34" charset="0"/>
                <a:cs typeface="Calibri" pitchFamily="34" charset="0"/>
              </a:rPr>
              <a:t>(z</a:t>
            </a:r>
            <a:r>
              <a:rPr lang="de-DE" sz="2000" dirty="0" smtClean="0">
                <a:latin typeface="Calibri" pitchFamily="34" charset="0"/>
                <a:cs typeface="Calibri" pitchFamily="34" charset="0"/>
              </a:rPr>
              <a:t>. B</a:t>
            </a:r>
            <a:r>
              <a:rPr lang="de-DE" sz="2000" dirty="0">
                <a:latin typeface="Calibri" pitchFamily="34" charset="0"/>
                <a:cs typeface="Calibri" pitchFamily="34" charset="0"/>
              </a:rPr>
              <a:t>. Untersuchen von Zusammenhängen)</a:t>
            </a:r>
          </a:p>
          <a:p>
            <a:pPr marL="0" indent="0">
              <a:buNone/>
            </a:pPr>
            <a:r>
              <a:rPr lang="de-DE" sz="2000" b="1" dirty="0">
                <a:solidFill>
                  <a:schemeClr val="tx1"/>
                </a:solidFill>
                <a:latin typeface="Calibri" pitchFamily="34" charset="0"/>
                <a:cs typeface="Calibri" pitchFamily="34" charset="0"/>
              </a:rPr>
              <a:t>Werkzeug zum Mathematik treiben und anwenden </a:t>
            </a:r>
            <a:r>
              <a:rPr lang="de-DE" sz="2000" b="1" dirty="0">
                <a:solidFill>
                  <a:srgbClr val="327A87"/>
                </a:solidFill>
                <a:latin typeface="Calibri" pitchFamily="34" charset="0"/>
                <a:cs typeface="Calibri" pitchFamily="34" charset="0"/>
                <a:sym typeface="Wingdings"/>
              </a:rPr>
              <a:t> </a:t>
            </a:r>
            <a:r>
              <a:rPr lang="de-DE" sz="2000" b="1" dirty="0">
                <a:solidFill>
                  <a:srgbClr val="327A87"/>
                </a:solidFill>
                <a:latin typeface="Calibri" pitchFamily="34" charset="0"/>
                <a:cs typeface="Calibri" pitchFamily="34" charset="0"/>
              </a:rPr>
              <a:t>ÜBEN</a:t>
            </a:r>
            <a:r>
              <a:rPr lang="de-DE" sz="2000" dirty="0">
                <a:solidFill>
                  <a:schemeClr val="tx1"/>
                </a:solidFill>
                <a:latin typeface="Calibri" pitchFamily="34" charset="0"/>
                <a:cs typeface="Calibri" pitchFamily="34" charset="0"/>
              </a:rPr>
              <a:t/>
            </a:r>
            <a:br>
              <a:rPr lang="de-DE" sz="2000" dirty="0">
                <a:solidFill>
                  <a:schemeClr val="tx1"/>
                </a:solidFill>
                <a:latin typeface="Calibri" pitchFamily="34" charset="0"/>
                <a:cs typeface="Calibri" pitchFamily="34" charset="0"/>
              </a:rPr>
            </a:br>
            <a:r>
              <a:rPr lang="de-DE" sz="2000" dirty="0">
                <a:solidFill>
                  <a:schemeClr val="tx1"/>
                </a:solidFill>
                <a:latin typeface="Calibri" pitchFamily="34" charset="0"/>
                <a:cs typeface="Calibri" pitchFamily="34" charset="0"/>
              </a:rPr>
              <a:t>durch die  Möglichkeit, schnell Rechnungen, komplexe Algorithmen und statische und dynamische Visualisierungen zu vollziehen und zu kontrollieren. </a:t>
            </a:r>
            <a:br>
              <a:rPr lang="de-DE" sz="2000" dirty="0">
                <a:solidFill>
                  <a:schemeClr val="tx1"/>
                </a:solidFill>
                <a:latin typeface="Calibri" pitchFamily="34" charset="0"/>
                <a:cs typeface="Calibri" pitchFamily="34" charset="0"/>
              </a:rPr>
            </a:br>
            <a:r>
              <a:rPr lang="de-DE" sz="2000" dirty="0">
                <a:solidFill>
                  <a:schemeClr val="tx1"/>
                </a:solidFill>
                <a:latin typeface="Calibri" pitchFamily="34" charset="0"/>
                <a:cs typeface="Calibri" pitchFamily="34" charset="0"/>
              </a:rPr>
              <a:t>Wichtig z</a:t>
            </a:r>
            <a:r>
              <a:rPr lang="de-DE" sz="2000" dirty="0" smtClean="0">
                <a:solidFill>
                  <a:schemeClr val="tx1"/>
                </a:solidFill>
                <a:latin typeface="Calibri" pitchFamily="34" charset="0"/>
                <a:cs typeface="Calibri" pitchFamily="34" charset="0"/>
              </a:rPr>
              <a:t>. B</a:t>
            </a:r>
            <a:r>
              <a:rPr lang="de-DE" sz="2000" dirty="0">
                <a:solidFill>
                  <a:schemeClr val="tx1"/>
                </a:solidFill>
                <a:latin typeface="Calibri" pitchFamily="34" charset="0"/>
                <a:cs typeface="Calibri" pitchFamily="34" charset="0"/>
              </a:rPr>
              <a:t>. bei:</a:t>
            </a:r>
          </a:p>
          <a:p>
            <a:pPr lvl="1">
              <a:spcBef>
                <a:spcPct val="0"/>
              </a:spcBef>
              <a:buClr>
                <a:schemeClr val="accent1"/>
              </a:buClr>
            </a:pPr>
            <a:r>
              <a:rPr lang="de-DE" sz="2000" dirty="0">
                <a:solidFill>
                  <a:schemeClr val="tx1"/>
                </a:solidFill>
                <a:latin typeface="Calibri" pitchFamily="34" charset="0"/>
                <a:cs typeface="Calibri" pitchFamily="34" charset="0"/>
              </a:rPr>
              <a:t>Modellierungen, Problemlöseaufgaben, Simulationen, …</a:t>
            </a:r>
          </a:p>
        </p:txBody>
      </p:sp>
      <p:sp>
        <p:nvSpPr>
          <p:cNvPr id="9" name="Titel 1"/>
          <p:cNvSpPr>
            <a:spLocks noGrp="1"/>
          </p:cNvSpPr>
          <p:nvPr>
            <p:ph type="title"/>
          </p:nvPr>
        </p:nvSpPr>
        <p:spPr/>
        <p:txBody>
          <a:bodyPr>
            <a:normAutofit/>
          </a:bodyPr>
          <a:lstStyle/>
          <a:p>
            <a:r>
              <a:rPr lang="de-DE" sz="2500" dirty="0"/>
              <a:t>Werkzeuge im Unterricht</a:t>
            </a:r>
            <a:endParaRPr lang="en-US" sz="2500" dirty="0">
              <a:latin typeface="+mn-lt"/>
            </a:endParaRPr>
          </a:p>
        </p:txBody>
      </p:sp>
      <p:sp>
        <p:nvSpPr>
          <p:cNvPr id="5" name="Rechteck 4"/>
          <p:cNvSpPr/>
          <p:nvPr/>
        </p:nvSpPr>
        <p:spPr>
          <a:xfrm>
            <a:off x="1330897" y="992922"/>
            <a:ext cx="5905399" cy="707886"/>
          </a:xfrm>
          <a:prstGeom prst="rect">
            <a:avLst/>
          </a:prstGeom>
          <a:ln w="25400">
            <a:solidFill>
              <a:srgbClr val="00858F"/>
            </a:solidFill>
          </a:ln>
        </p:spPr>
        <p:txBody>
          <a:bodyPr wrap="none">
            <a:spAutoFit/>
          </a:bodyPr>
          <a:lstStyle/>
          <a:p>
            <a:pPr algn="ctr"/>
            <a:r>
              <a:rPr lang="de-DE" sz="2000" b="1" dirty="0">
                <a:latin typeface="Calibri" pitchFamily="34" charset="0"/>
                <a:cs typeface="Calibri" pitchFamily="34" charset="0"/>
              </a:rPr>
              <a:t>Medien sind Mittler im Lernprozess und dienen dazu, </a:t>
            </a:r>
          </a:p>
          <a:p>
            <a:pPr algn="ctr"/>
            <a:r>
              <a:rPr lang="de-DE" sz="2000" b="1" dirty="0">
                <a:latin typeface="Calibri" pitchFamily="34" charset="0"/>
                <a:cs typeface="Calibri" pitchFamily="34" charset="0"/>
              </a:rPr>
              <a:t>bestimmte kognitive Tätigkeiten zu unterstützen.</a:t>
            </a:r>
          </a:p>
        </p:txBody>
      </p:sp>
      <p:pic>
        <p:nvPicPr>
          <p:cNvPr id="7" name="Bild 6" descr="rech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4437112"/>
            <a:ext cx="1040632" cy="1008112"/>
          </a:xfrm>
          <a:prstGeom prst="rect">
            <a:avLst/>
          </a:prstGeom>
        </p:spPr>
      </p:pic>
      <p:pic>
        <p:nvPicPr>
          <p:cNvPr id="8" name="Bild 7" descr="lern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52" y="1944216"/>
            <a:ext cx="1133356" cy="1340768"/>
          </a:xfrm>
          <a:prstGeom prst="rect">
            <a:avLst/>
          </a:prstGeom>
        </p:spPr>
      </p:pic>
    </p:spTree>
    <p:extLst>
      <p:ext uri="{BB962C8B-B14F-4D97-AF65-F5344CB8AC3E}">
        <p14:creationId xmlns:p14="http://schemas.microsoft.com/office/powerpoint/2010/main" val="195086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500" dirty="0"/>
              <a:t>Werkzeuge zum Lernen  </a:t>
            </a:r>
            <a:r>
              <a:rPr lang="de-DE" sz="2500" dirty="0">
                <a:sym typeface="Wingdings"/>
              </a:rPr>
              <a:t> Einstieg, Vertiefen </a:t>
            </a:r>
            <a:endParaRPr lang="en-US" sz="2500" dirty="0">
              <a:latin typeface="+mn-lt"/>
            </a:endParaRPr>
          </a:p>
        </p:txBody>
      </p:sp>
      <p:pic>
        <p:nvPicPr>
          <p:cNvPr id="6" name="Bild 5" descr="lern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284" y="1220252"/>
            <a:ext cx="1133356" cy="1340768"/>
          </a:xfrm>
          <a:prstGeom prst="rect">
            <a:avLst/>
          </a:prstGeom>
        </p:spPr>
      </p:pic>
      <p:pic>
        <p:nvPicPr>
          <p:cNvPr id="7" name="Bild 6" descr="Bildschirmfoto 2015-02-19 um 20.46.2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7624" y="1174530"/>
            <a:ext cx="7813682" cy="4680520"/>
          </a:xfrm>
          <a:prstGeom prst="rect">
            <a:avLst/>
          </a:prstGeom>
        </p:spPr>
      </p:pic>
      <p:sp>
        <p:nvSpPr>
          <p:cNvPr id="8" name="Textfeld 7"/>
          <p:cNvSpPr txBox="1"/>
          <p:nvPr/>
        </p:nvSpPr>
        <p:spPr>
          <a:xfrm>
            <a:off x="7247136" y="6149617"/>
            <a:ext cx="1385316" cy="276999"/>
          </a:xfrm>
          <a:prstGeom prst="rect">
            <a:avLst/>
          </a:prstGeom>
          <a:noFill/>
        </p:spPr>
        <p:txBody>
          <a:bodyPr wrap="none" rtlCol="0">
            <a:spAutoFit/>
          </a:bodyPr>
          <a:lstStyle/>
          <a:p>
            <a:r>
              <a:rPr lang="de-DE" sz="1200" dirty="0"/>
              <a:t>(</a:t>
            </a:r>
            <a:r>
              <a:rPr lang="de-DE" sz="1200" dirty="0" err="1"/>
              <a:t>Laakmann</a:t>
            </a:r>
            <a:r>
              <a:rPr lang="de-DE" sz="1200" dirty="0"/>
              <a:t> 2013)</a:t>
            </a:r>
          </a:p>
        </p:txBody>
      </p:sp>
      <p:pic>
        <p:nvPicPr>
          <p:cNvPr id="9" name="Bild 8"/>
          <p:cNvPicPr/>
          <p:nvPr/>
        </p:nvPicPr>
        <p:blipFill rotWithShape="1">
          <a:blip r:embed="rId5">
            <a:extLst>
              <a:ext uri="{28A0092B-C50C-407E-A947-70E740481C1C}">
                <a14:useLocalDpi xmlns:a14="http://schemas.microsoft.com/office/drawing/2010/main" val="0"/>
              </a:ext>
            </a:extLst>
          </a:blip>
          <a:srcRect l="37510" r="10145" b="14407"/>
          <a:stretch/>
        </p:blipFill>
        <p:spPr bwMode="auto">
          <a:xfrm>
            <a:off x="4572000" y="4139788"/>
            <a:ext cx="2169795" cy="2218055"/>
          </a:xfrm>
          <a:prstGeom prst="rect">
            <a:avLst/>
          </a:prstGeom>
          <a:noFill/>
          <a:ln>
            <a:noFill/>
          </a:ln>
          <a:extLst>
            <a:ext uri="{53640926-AAD7-44d8-BBD7-CCE9431645EC}">
              <a14:shadowObscured xmlns:a14="http://schemas.microsoft.com/office/drawing/2010/main" xmlns=""/>
            </a:ext>
          </a:extLst>
        </p:spPr>
      </p:pic>
      <p:sp>
        <p:nvSpPr>
          <p:cNvPr id="10" name="Textfeld 9"/>
          <p:cNvSpPr txBox="1"/>
          <p:nvPr/>
        </p:nvSpPr>
        <p:spPr>
          <a:xfrm>
            <a:off x="395536" y="6057284"/>
            <a:ext cx="3219343" cy="369332"/>
          </a:xfrm>
          <a:prstGeom prst="rect">
            <a:avLst/>
          </a:prstGeom>
          <a:noFill/>
        </p:spPr>
        <p:txBody>
          <a:bodyPr wrap="none" rtlCol="0">
            <a:spAutoFit/>
          </a:bodyPr>
          <a:lstStyle/>
          <a:p>
            <a:r>
              <a:rPr lang="de-DE" sz="1800" dirty="0">
                <a:latin typeface="Calibri" charset="0"/>
                <a:ea typeface="Calibri" charset="0"/>
                <a:cs typeface="Calibri" charset="0"/>
              </a:rPr>
              <a:t>Einstieg in den Ableitungsbegriff</a:t>
            </a:r>
          </a:p>
        </p:txBody>
      </p:sp>
    </p:spTree>
    <p:extLst>
      <p:ext uri="{BB962C8B-B14F-4D97-AF65-F5344CB8AC3E}">
        <p14:creationId xmlns:p14="http://schemas.microsoft.com/office/powerpoint/2010/main" val="2044653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Folien_DZLM_122016">
  <a:themeElements>
    <a:clrScheme name="Benutzerdefiniert 15">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16">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2678</Words>
  <Application>Microsoft Macintosh PowerPoint</Application>
  <PresentationFormat>Bildschirmpräsentation (4:3)</PresentationFormat>
  <Paragraphs>461</Paragraphs>
  <Slides>37</Slides>
  <Notes>36</Notes>
  <HiddenSlides>1</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37</vt:i4>
      </vt:variant>
    </vt:vector>
  </HeadingPairs>
  <TitlesOfParts>
    <vt:vector size="47" baseType="lpstr">
      <vt:lpstr>Calibri</vt:lpstr>
      <vt:lpstr>Cambria Math</vt:lpstr>
      <vt:lpstr>MS PGothic</vt:lpstr>
      <vt:lpstr>ＭＳ Ｐゴシック</vt:lpstr>
      <vt:lpstr>ＭＳ 明朝</vt:lpstr>
      <vt:lpstr>Times New Roman</vt:lpstr>
      <vt:lpstr>Wingdings</vt:lpstr>
      <vt:lpstr>Arial</vt:lpstr>
      <vt:lpstr>Folien_DZLM_122016</vt:lpstr>
      <vt:lpstr>FortbildnerFolien</vt:lpstr>
      <vt:lpstr>Lehren und Lernen  mit digitalen Werkzeugen (DigWerk)</vt:lpstr>
      <vt:lpstr>Baustein 3 | Unterricht  Unterrichtsprozesse  mit digitalen Werkzeugen gestalten</vt:lpstr>
      <vt:lpstr>Rückblick, Reflexion</vt:lpstr>
      <vt:lpstr>Gliederung</vt:lpstr>
      <vt:lpstr>Organisation der folgenden Arbeitsphase</vt:lpstr>
      <vt:lpstr>Organisation der folgenden Arbeitsphase</vt:lpstr>
      <vt:lpstr>Vortrag zur Funktionalität des Rechnereinsatzes</vt:lpstr>
      <vt:lpstr>Werkzeuge im Unterricht</vt:lpstr>
      <vt:lpstr>Werkzeuge zum Lernen   Einstieg, Vertiefen </vt:lpstr>
      <vt:lpstr>Werkzeuge zum Lernen   Einstieg, Vertiefen </vt:lpstr>
      <vt:lpstr>Werkzeuge zum Lernen   Einstieg, Vertiefen </vt:lpstr>
      <vt:lpstr>Werkzeuge zum Lernen   Einstieg, Vertiefen </vt:lpstr>
      <vt:lpstr>Werkzeuge zum Mathematik treiben  Üben</vt:lpstr>
      <vt:lpstr>Werkzeuge zum Mathematik treiben  Üben</vt:lpstr>
      <vt:lpstr>Werkzeuge zum Mathematik treiben  Üben</vt:lpstr>
      <vt:lpstr>Potential digitaler Werkzeuge</vt:lpstr>
      <vt:lpstr>Dabei werden folgende Rechnerfunktionen genutzt:</vt:lpstr>
      <vt:lpstr>Gliederung</vt:lpstr>
      <vt:lpstr>PowerPoint-Präsentation</vt:lpstr>
      <vt:lpstr>Wissensfacetten</vt:lpstr>
      <vt:lpstr>Unterschiedliche Übungsziele</vt:lpstr>
      <vt:lpstr>Aufgabe „Füllung eines Kegels“</vt:lpstr>
      <vt:lpstr>Aufgabe „Füllung eines Kegels“</vt:lpstr>
      <vt:lpstr>Aufgabe „Skalierung der Achsen“</vt:lpstr>
      <vt:lpstr>Aufgabe „Weihnachtsmann“</vt:lpstr>
      <vt:lpstr>Aufgabe „Skifahrer“</vt:lpstr>
      <vt:lpstr>Wissensfacetten</vt:lpstr>
      <vt:lpstr>Unterschiedliche Übungsziele </vt:lpstr>
      <vt:lpstr>Unterschiedliche Übungsziele </vt:lpstr>
      <vt:lpstr>Unterschiedliche Übungsziele </vt:lpstr>
      <vt:lpstr>Unterschiedliche Übungsziele</vt:lpstr>
      <vt:lpstr>Übungsphasen produktiv gestalten</vt:lpstr>
      <vt:lpstr>Übungsphasen produktiv gestalten</vt:lpstr>
      <vt:lpstr>Übungsphasen produktiv gestalten</vt:lpstr>
      <vt:lpstr>Übungsphasen produktiv gestalten</vt:lpstr>
      <vt:lpstr>Ausblick – Baustein 4</vt:lpstr>
      <vt:lpstr>Hinweise zu den Lizenzbedingungen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Ein Microsoft Office-Anwender</cp:lastModifiedBy>
  <cp:revision>135</cp:revision>
  <cp:lastPrinted>2017-02-24T09:34:34Z</cp:lastPrinted>
  <dcterms:created xsi:type="dcterms:W3CDTF">2017-02-22T15:31:12Z</dcterms:created>
  <dcterms:modified xsi:type="dcterms:W3CDTF">2017-07-12T09:50:09Z</dcterms:modified>
</cp:coreProperties>
</file>